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handoutMasterIdLst>
    <p:handoutMasterId r:id="rId50"/>
  </p:handoutMasterIdLst>
  <p:sldIdLst>
    <p:sldId id="306" r:id="rId5"/>
    <p:sldId id="319" r:id="rId6"/>
    <p:sldId id="275" r:id="rId7"/>
    <p:sldId id="277" r:id="rId8"/>
    <p:sldId id="323" r:id="rId9"/>
    <p:sldId id="330" r:id="rId10"/>
    <p:sldId id="331" r:id="rId11"/>
    <p:sldId id="298" r:id="rId12"/>
    <p:sldId id="335" r:id="rId13"/>
    <p:sldId id="345" r:id="rId14"/>
    <p:sldId id="334" r:id="rId15"/>
    <p:sldId id="300" r:id="rId16"/>
    <p:sldId id="346" r:id="rId17"/>
    <p:sldId id="301" r:id="rId18"/>
    <p:sldId id="343" r:id="rId19"/>
    <p:sldId id="299" r:id="rId20"/>
    <p:sldId id="359" r:id="rId21"/>
    <p:sldId id="303" r:id="rId22"/>
    <p:sldId id="355" r:id="rId23"/>
    <p:sldId id="354" r:id="rId24"/>
    <p:sldId id="341" r:id="rId25"/>
    <p:sldId id="304" r:id="rId26"/>
    <p:sldId id="356" r:id="rId27"/>
    <p:sldId id="338" r:id="rId28"/>
    <p:sldId id="336" r:id="rId29"/>
    <p:sldId id="337" r:id="rId30"/>
    <p:sldId id="347" r:id="rId31"/>
    <p:sldId id="348" r:id="rId32"/>
    <p:sldId id="349" r:id="rId33"/>
    <p:sldId id="357" r:id="rId34"/>
    <p:sldId id="360" r:id="rId35"/>
    <p:sldId id="351" r:id="rId36"/>
    <p:sldId id="352" r:id="rId37"/>
    <p:sldId id="353" r:id="rId38"/>
    <p:sldId id="361" r:id="rId39"/>
    <p:sldId id="358" r:id="rId40"/>
    <p:sldId id="339" r:id="rId41"/>
    <p:sldId id="340" r:id="rId42"/>
    <p:sldId id="344" r:id="rId43"/>
    <p:sldId id="342" r:id="rId44"/>
    <p:sldId id="332" r:id="rId45"/>
    <p:sldId id="322" r:id="rId46"/>
    <p:sldId id="262" r:id="rId47"/>
    <p:sldId id="29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322"/>
    <a:srgbClr val="D9E1E2"/>
    <a:srgbClr val="70208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07" autoAdjust="0"/>
    <p:restoredTop sz="57077" autoAdjust="0"/>
  </p:normalViewPr>
  <p:slideViewPr>
    <p:cSldViewPr snapToGrid="0" snapToObjects="1">
      <p:cViewPr varScale="1">
        <p:scale>
          <a:sx n="61" d="100"/>
          <a:sy n="61" d="100"/>
        </p:scale>
        <p:origin x="20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25/10/2022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10/25/22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ischoolonline.berkeley.edu/blog/what-is-machine-learn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72884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4194859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282828"/>
              </a:solidFill>
              <a:effectLst/>
              <a:latin typeface="Freight Sans"/>
            </a:endParaRP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1868074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368608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16</a:t>
            </a:fld>
            <a:endParaRPr lang="en-US"/>
          </a:p>
        </p:txBody>
      </p:sp>
    </p:spTree>
    <p:extLst>
      <p:ext uri="{BB962C8B-B14F-4D97-AF65-F5344CB8AC3E}">
        <p14:creationId xmlns:p14="http://schemas.microsoft.com/office/powerpoint/2010/main" val="2348370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17</a:t>
            </a:fld>
            <a:endParaRPr lang="en-US"/>
          </a:p>
        </p:txBody>
      </p:sp>
    </p:spTree>
    <p:extLst>
      <p:ext uri="{BB962C8B-B14F-4D97-AF65-F5344CB8AC3E}">
        <p14:creationId xmlns:p14="http://schemas.microsoft.com/office/powerpoint/2010/main" val="310294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2788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19</a:t>
            </a:fld>
            <a:endParaRPr lang="en-US"/>
          </a:p>
        </p:txBody>
      </p:sp>
    </p:spTree>
    <p:extLst>
      <p:ext uri="{BB962C8B-B14F-4D97-AF65-F5344CB8AC3E}">
        <p14:creationId xmlns:p14="http://schemas.microsoft.com/office/powerpoint/2010/main" val="4083019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20</a:t>
            </a:fld>
            <a:endParaRPr lang="en-US"/>
          </a:p>
        </p:txBody>
      </p:sp>
    </p:spTree>
    <p:extLst>
      <p:ext uri="{BB962C8B-B14F-4D97-AF65-F5344CB8AC3E}">
        <p14:creationId xmlns:p14="http://schemas.microsoft.com/office/powerpoint/2010/main" val="2883430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21</a:t>
            </a:fld>
            <a:endParaRPr lang="en-US"/>
          </a:p>
        </p:txBody>
      </p:sp>
    </p:spTree>
    <p:extLst>
      <p:ext uri="{BB962C8B-B14F-4D97-AF65-F5344CB8AC3E}">
        <p14:creationId xmlns:p14="http://schemas.microsoft.com/office/powerpoint/2010/main" val="237269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247037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a:t>
            </a:fld>
            <a:endParaRPr lang="en-US"/>
          </a:p>
        </p:txBody>
      </p:sp>
    </p:spTree>
    <p:extLst>
      <p:ext uri="{BB962C8B-B14F-4D97-AF65-F5344CB8AC3E}">
        <p14:creationId xmlns:p14="http://schemas.microsoft.com/office/powerpoint/2010/main" val="2801976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23</a:t>
            </a:fld>
            <a:endParaRPr lang="en-US"/>
          </a:p>
        </p:txBody>
      </p:sp>
    </p:spTree>
    <p:extLst>
      <p:ext uri="{BB962C8B-B14F-4D97-AF65-F5344CB8AC3E}">
        <p14:creationId xmlns:p14="http://schemas.microsoft.com/office/powerpoint/2010/main" val="3339392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24</a:t>
            </a:fld>
            <a:endParaRPr lang="en-US"/>
          </a:p>
        </p:txBody>
      </p:sp>
    </p:spTree>
    <p:extLst>
      <p:ext uri="{BB962C8B-B14F-4D97-AF65-F5344CB8AC3E}">
        <p14:creationId xmlns:p14="http://schemas.microsoft.com/office/powerpoint/2010/main" val="3268098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2634030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27</a:t>
            </a:fld>
            <a:endParaRPr lang="en-US"/>
          </a:p>
        </p:txBody>
      </p:sp>
    </p:spTree>
    <p:extLst>
      <p:ext uri="{BB962C8B-B14F-4D97-AF65-F5344CB8AC3E}">
        <p14:creationId xmlns:p14="http://schemas.microsoft.com/office/powerpoint/2010/main" val="848238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28</a:t>
            </a:fld>
            <a:endParaRPr lang="en-US"/>
          </a:p>
        </p:txBody>
      </p:sp>
    </p:spTree>
    <p:extLst>
      <p:ext uri="{BB962C8B-B14F-4D97-AF65-F5344CB8AC3E}">
        <p14:creationId xmlns:p14="http://schemas.microsoft.com/office/powerpoint/2010/main" val="394297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29</a:t>
            </a:fld>
            <a:endParaRPr lang="en-US"/>
          </a:p>
        </p:txBody>
      </p:sp>
    </p:spTree>
    <p:extLst>
      <p:ext uri="{BB962C8B-B14F-4D97-AF65-F5344CB8AC3E}">
        <p14:creationId xmlns:p14="http://schemas.microsoft.com/office/powerpoint/2010/main" val="619976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ui-sans-serif"/>
            </a:endParaRPr>
          </a:p>
          <a:p>
            <a:endParaRPr lang="en-GB" b="0" i="0" dirty="0">
              <a:solidFill>
                <a:srgbClr val="374151"/>
              </a:solidFill>
              <a:effectLst/>
              <a:latin typeface="ui-sans-serif"/>
            </a:endParaRPr>
          </a:p>
        </p:txBody>
      </p:sp>
      <p:sp>
        <p:nvSpPr>
          <p:cNvPr id="4" name="Slide Number Placeholder 3"/>
          <p:cNvSpPr>
            <a:spLocks noGrp="1"/>
          </p:cNvSpPr>
          <p:nvPr>
            <p:ph type="sldNum" sz="quarter" idx="5"/>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851794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u="none" strike="noStrike" dirty="0">
                <a:solidFill>
                  <a:srgbClr val="0062FF"/>
                </a:solidFill>
                <a:effectLst/>
                <a:latin typeface="IBM Plex Sans"/>
                <a:hlinkClick r:id="rId3">
                  <a:extLst>
                    <a:ext uri="{A12FA001-AC4F-418D-AE19-62706E023703}">
                      <ahyp:hlinkClr xmlns:ahyp="http://schemas.microsoft.com/office/drawing/2018/hyperlinkcolor" val="tx"/>
                    </a:ext>
                  </a:extLst>
                </a:hlinkClick>
              </a:rPr>
              <a:t>Now we have discussed the functions of ML and why these are important, we can examine more specifically how ML works</a:t>
            </a:r>
          </a:p>
          <a:p>
            <a:pPr algn="l" fontAlgn="base"/>
            <a:endParaRPr lang="en-GB" b="0" i="0" u="none" strike="noStrike" dirty="0">
              <a:solidFill>
                <a:srgbClr val="212322"/>
              </a:solidFill>
              <a:effectLst/>
              <a:latin typeface="IBM Plex Sans"/>
              <a:hlinkClick r:id="rId3">
                <a:extLst>
                  <a:ext uri="{A12FA001-AC4F-418D-AE19-62706E023703}">
                    <ahyp:hlinkClr xmlns:ahyp="http://schemas.microsoft.com/office/drawing/2018/hyperlinkcolor" val="tx"/>
                  </a:ext>
                </a:extLst>
              </a:hlinkClick>
            </a:endParaRPr>
          </a:p>
          <a:p>
            <a:pPr algn="l" fontAlgn="base"/>
            <a:endParaRPr lang="en-GB" b="0" i="0" u="none" strike="noStrike" dirty="0">
              <a:solidFill>
                <a:srgbClr val="0563C1"/>
              </a:solidFill>
              <a:effectLst/>
              <a:latin typeface="IBM Plex Sans"/>
              <a:hlinkClick r:id="rId3">
                <a:extLst>
                  <a:ext uri="{A12FA001-AC4F-418D-AE19-62706E023703}">
                    <ahyp:hlinkClr xmlns:ahyp="http://schemas.microsoft.com/office/drawing/2018/hyperlinkcolor" val="tx"/>
                  </a:ext>
                </a:extLst>
              </a:hlinkClick>
            </a:endParaRPr>
          </a:p>
          <a:p>
            <a:pPr algn="l" fontAlgn="base"/>
            <a:r>
              <a:rPr lang="en-GB" b="0" i="0" u="none" strike="noStrike" dirty="0">
                <a:solidFill>
                  <a:srgbClr val="0563C1"/>
                </a:solidFill>
                <a:effectLst/>
                <a:latin typeface="IBM Plex Sans"/>
                <a:hlinkClick r:id="rId3">
                  <a:extLst>
                    <a:ext uri="{A12FA001-AC4F-418D-AE19-62706E023703}">
                      <ahyp:hlinkClr xmlns:ahyp="http://schemas.microsoft.com/office/drawing/2018/hyperlinkcolor" val="tx"/>
                    </a:ext>
                  </a:extLst>
                </a:hlinkClick>
              </a:rPr>
              <a:t>UC Berkeley</a:t>
            </a:r>
            <a:r>
              <a:rPr lang="en-GB" b="0" i="0" dirty="0">
                <a:solidFill>
                  <a:srgbClr val="525252"/>
                </a:solidFill>
                <a:effectLst/>
                <a:latin typeface="IBM Plex Sans"/>
              </a:rPr>
              <a:t> (link resides outside IBM) breaks out the learning system of a machine learning algorithm into three main parts.</a:t>
            </a:r>
          </a:p>
          <a:p>
            <a:pPr algn="l" fontAlgn="base"/>
            <a:endParaRPr lang="en-GB" b="0" i="0" dirty="0">
              <a:solidFill>
                <a:srgbClr val="525252"/>
              </a:solidFill>
              <a:effectLst/>
              <a:latin typeface="IBM Plex Sans"/>
            </a:endParaRPr>
          </a:p>
          <a:p>
            <a:pPr algn="l" fontAlgn="base">
              <a:buFont typeface="+mj-lt"/>
              <a:buAutoNum type="arabicPeriod"/>
            </a:pPr>
            <a:r>
              <a:rPr lang="en-GB" b="1" i="0" dirty="0">
                <a:solidFill>
                  <a:srgbClr val="525252"/>
                </a:solidFill>
                <a:effectLst/>
                <a:latin typeface="IBM Plex Sans"/>
              </a:rPr>
              <a:t>A Decision Process</a:t>
            </a:r>
            <a:r>
              <a:rPr lang="en-GB" b="0" i="0" dirty="0">
                <a:solidFill>
                  <a:srgbClr val="525252"/>
                </a:solidFill>
                <a:effectLst/>
                <a:latin typeface="IBM Plex Sans"/>
              </a:rPr>
              <a:t>: In general, machine learning algorithms are used to make a prediction or classification. Based on some input data, which can be labelled or </a:t>
            </a:r>
            <a:r>
              <a:rPr lang="en-GB" b="0" i="0" dirty="0" err="1">
                <a:solidFill>
                  <a:srgbClr val="525252"/>
                </a:solidFill>
                <a:effectLst/>
                <a:latin typeface="IBM Plex Sans"/>
              </a:rPr>
              <a:t>unlabeled</a:t>
            </a:r>
            <a:r>
              <a:rPr lang="en-GB" b="0" i="0" dirty="0">
                <a:solidFill>
                  <a:srgbClr val="525252"/>
                </a:solidFill>
                <a:effectLst/>
                <a:latin typeface="IBM Plex Sans"/>
              </a:rPr>
              <a:t>, your algorithm will produce an estimate about a pattern in the data.</a:t>
            </a:r>
          </a:p>
          <a:p>
            <a:pPr algn="l" fontAlgn="base">
              <a:buFont typeface="+mj-lt"/>
              <a:buAutoNum type="arabicPeriod"/>
            </a:pPr>
            <a:endParaRPr lang="en-GB" b="0" i="0" dirty="0">
              <a:solidFill>
                <a:srgbClr val="525252"/>
              </a:solidFill>
              <a:effectLst/>
              <a:latin typeface="IBM Plex Sans"/>
            </a:endParaRPr>
          </a:p>
          <a:p>
            <a:pPr algn="l" fontAlgn="base">
              <a:buFont typeface="+mj-lt"/>
              <a:buAutoNum type="arabicPeriod"/>
            </a:pPr>
            <a:r>
              <a:rPr lang="en-GB" b="1" i="0" dirty="0">
                <a:solidFill>
                  <a:srgbClr val="525252"/>
                </a:solidFill>
                <a:effectLst/>
                <a:latin typeface="IBM Plex Sans"/>
              </a:rPr>
              <a:t>An Error Function</a:t>
            </a:r>
            <a:r>
              <a:rPr lang="en-GB" b="0" i="0" dirty="0">
                <a:solidFill>
                  <a:srgbClr val="525252"/>
                </a:solidFill>
                <a:effectLst/>
                <a:latin typeface="IBM Plex Sans"/>
              </a:rPr>
              <a:t>: An error function serves to evaluate the prediction of the model. If there are known examples, an error function can make a comparison to assess the accuracy of the model.</a:t>
            </a:r>
          </a:p>
          <a:p>
            <a:pPr algn="l" fontAlgn="base">
              <a:buFont typeface="+mj-lt"/>
              <a:buAutoNum type="arabicPeriod"/>
            </a:pPr>
            <a:endParaRPr lang="en-GB" b="0" i="0" dirty="0">
              <a:solidFill>
                <a:srgbClr val="525252"/>
              </a:solidFill>
              <a:effectLst/>
              <a:latin typeface="IBM Plex Sans"/>
            </a:endParaRPr>
          </a:p>
          <a:p>
            <a:pPr algn="l" fontAlgn="base">
              <a:buFont typeface="+mj-lt"/>
              <a:buAutoNum type="arabicPeriod"/>
            </a:pPr>
            <a:r>
              <a:rPr lang="en-GB" b="1" i="0" dirty="0">
                <a:solidFill>
                  <a:srgbClr val="525252"/>
                </a:solidFill>
                <a:effectLst/>
                <a:latin typeface="IBM Plex Sans"/>
              </a:rPr>
              <a:t>An Model Optimization Process</a:t>
            </a:r>
            <a:r>
              <a:rPr lang="en-GB" b="0" i="0" dirty="0">
                <a:solidFill>
                  <a:srgbClr val="525252"/>
                </a:solidFill>
                <a:effectLst/>
                <a:latin typeface="IBM Plex Sans"/>
              </a:rPr>
              <a:t>: If the model can fit better to the data points in the training set, then weights are adjusted to reduce the discrepancy between the known example and the model estimate. The algorithm will repeat this evaluate and optimize process, updating weights autonomously until a threshold of accuracy has been met.  </a:t>
            </a:r>
          </a:p>
          <a:p>
            <a:endParaRPr lang="en-GB" dirty="0"/>
          </a:p>
          <a:p>
            <a:r>
              <a:rPr lang="en-US" altLang="zh-CN" dirty="0"/>
              <a:t>Source</a:t>
            </a:r>
            <a:r>
              <a:rPr lang="zh-CN" altLang="en-US" dirty="0"/>
              <a: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31</a:t>
            </a:fld>
            <a:endParaRPr lang="en-US"/>
          </a:p>
        </p:txBody>
      </p:sp>
    </p:spTree>
    <p:extLst>
      <p:ext uri="{BB962C8B-B14F-4D97-AF65-F5344CB8AC3E}">
        <p14:creationId xmlns:p14="http://schemas.microsoft.com/office/powerpoint/2010/main" val="2461682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ui-sans-serif"/>
            </a:endParaRP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32</a:t>
            </a:fld>
            <a:endParaRPr lang="en-US"/>
          </a:p>
        </p:txBody>
      </p:sp>
    </p:spTree>
    <p:extLst>
      <p:ext uri="{BB962C8B-B14F-4D97-AF65-F5344CB8AC3E}">
        <p14:creationId xmlns:p14="http://schemas.microsoft.com/office/powerpoint/2010/main" val="31641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33</a:t>
            </a:fld>
            <a:endParaRPr lang="en-US"/>
          </a:p>
        </p:txBody>
      </p:sp>
    </p:spTree>
    <p:extLst>
      <p:ext uri="{BB962C8B-B14F-4D97-AF65-F5344CB8AC3E}">
        <p14:creationId xmlns:p14="http://schemas.microsoft.com/office/powerpoint/2010/main" val="2295476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D74495-12D2-6A47-A762-3590D56449EA}" type="slidenum">
              <a:rPr lang="en-US" smtClean="0"/>
              <a:t>3</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34</a:t>
            </a:fld>
            <a:endParaRPr lang="en-US"/>
          </a:p>
        </p:txBody>
      </p:sp>
    </p:spTree>
    <p:extLst>
      <p:ext uri="{BB962C8B-B14F-4D97-AF65-F5344CB8AC3E}">
        <p14:creationId xmlns:p14="http://schemas.microsoft.com/office/powerpoint/2010/main" val="4095321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060913"/>
              </a:solidFill>
              <a:effectLst/>
              <a:latin typeface="Inter"/>
            </a:endParaRPr>
          </a:p>
          <a:p>
            <a:pPr algn="l"/>
            <a:endParaRPr lang="en-GB" b="0" i="0" dirty="0">
              <a:solidFill>
                <a:srgbClr val="060913"/>
              </a:solidFill>
              <a:effectLst/>
              <a:latin typeface="Inter"/>
            </a:endParaRPr>
          </a:p>
          <a:p>
            <a:pPr algn="l"/>
            <a:endParaRPr lang="en-GB" b="0" i="0" dirty="0">
              <a:solidFill>
                <a:srgbClr val="060913"/>
              </a:solidFill>
              <a:effectLst/>
              <a:latin typeface="Inter"/>
            </a:endParaRPr>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35</a:t>
            </a:fld>
            <a:endParaRPr lang="en-US"/>
          </a:p>
        </p:txBody>
      </p:sp>
    </p:spTree>
    <p:extLst>
      <p:ext uri="{BB962C8B-B14F-4D97-AF65-F5344CB8AC3E}">
        <p14:creationId xmlns:p14="http://schemas.microsoft.com/office/powerpoint/2010/main" val="899246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ui-sans-serif"/>
              </a:rPr>
              <a:t>The final step of the machine learning process is prediction. This is the stage where we consider the model to be ready for practical applications. Our fruit model should now be able to answer the question whether the given fruit is an apple or an orange. The model gains independence from human interference and draws its own conclusion on the basis of its data sets and training. The challenge for the model remains whether it can outperform or at least match human judgment in different relevant scenarios.</a:t>
            </a:r>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36</a:t>
            </a:fld>
            <a:endParaRPr lang="en-US"/>
          </a:p>
        </p:txBody>
      </p:sp>
    </p:spTree>
    <p:extLst>
      <p:ext uri="{BB962C8B-B14F-4D97-AF65-F5344CB8AC3E}">
        <p14:creationId xmlns:p14="http://schemas.microsoft.com/office/powerpoint/2010/main" val="2458975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37</a:t>
            </a:fld>
            <a:endParaRPr lang="en-US"/>
          </a:p>
        </p:txBody>
      </p:sp>
    </p:spTree>
    <p:extLst>
      <p:ext uri="{BB962C8B-B14F-4D97-AF65-F5344CB8AC3E}">
        <p14:creationId xmlns:p14="http://schemas.microsoft.com/office/powerpoint/2010/main" val="3258458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38</a:t>
            </a:fld>
            <a:endParaRPr lang="en-US"/>
          </a:p>
        </p:txBody>
      </p:sp>
    </p:spTree>
    <p:extLst>
      <p:ext uri="{BB962C8B-B14F-4D97-AF65-F5344CB8AC3E}">
        <p14:creationId xmlns:p14="http://schemas.microsoft.com/office/powerpoint/2010/main" val="895606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39</a:t>
            </a:fld>
            <a:endParaRPr lang="en-US"/>
          </a:p>
        </p:txBody>
      </p:sp>
    </p:spTree>
    <p:extLst>
      <p:ext uri="{BB962C8B-B14F-4D97-AF65-F5344CB8AC3E}">
        <p14:creationId xmlns:p14="http://schemas.microsoft.com/office/powerpoint/2010/main" val="3534217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42</a:t>
            </a:fld>
            <a:endParaRPr lang="en-US"/>
          </a:p>
        </p:txBody>
      </p:sp>
    </p:spTree>
    <p:extLst>
      <p:ext uri="{BB962C8B-B14F-4D97-AF65-F5344CB8AC3E}">
        <p14:creationId xmlns:p14="http://schemas.microsoft.com/office/powerpoint/2010/main" val="1740938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43</a:t>
            </a:fld>
            <a:endParaRPr lang="en-US"/>
          </a:p>
        </p:txBody>
      </p:sp>
    </p:spTree>
    <p:extLst>
      <p:ext uri="{BB962C8B-B14F-4D97-AF65-F5344CB8AC3E}">
        <p14:creationId xmlns:p14="http://schemas.microsoft.com/office/powerpoint/2010/main" val="3547892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44</a:t>
            </a:fld>
            <a:endParaRPr lang="en-US"/>
          </a:p>
        </p:txBody>
      </p:sp>
    </p:spTree>
    <p:extLst>
      <p:ext uri="{BB962C8B-B14F-4D97-AF65-F5344CB8AC3E}">
        <p14:creationId xmlns:p14="http://schemas.microsoft.com/office/powerpoint/2010/main" val="309306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141117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8</a:t>
            </a:fld>
            <a:endParaRPr lang="en-US"/>
          </a:p>
        </p:txBody>
      </p:sp>
    </p:spTree>
    <p:extLst>
      <p:ext uri="{BB962C8B-B14F-4D97-AF65-F5344CB8AC3E}">
        <p14:creationId xmlns:p14="http://schemas.microsoft.com/office/powerpoint/2010/main" val="1580306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a:p>
            <a:pPr marL="171450" indent="-171450">
              <a:buFontTx/>
              <a:buChar char="-"/>
            </a:pPr>
            <a:endParaRPr lang="en-GB" dirty="0"/>
          </a:p>
          <a:p>
            <a:pPr marL="171450" indent="-171450">
              <a:buFontTx/>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149662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10</a:t>
            </a:fld>
            <a:endParaRPr lang="en-US"/>
          </a:p>
        </p:txBody>
      </p:sp>
    </p:spTree>
    <p:extLst>
      <p:ext uri="{BB962C8B-B14F-4D97-AF65-F5344CB8AC3E}">
        <p14:creationId xmlns:p14="http://schemas.microsoft.com/office/powerpoint/2010/main" val="345855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95D74495-12D2-6A47-A762-3590D56449EA}" type="slidenum">
              <a:rPr lang="en-US" smtClean="0"/>
              <a:t>11</a:t>
            </a:fld>
            <a:endParaRPr lang="en-US"/>
          </a:p>
        </p:txBody>
      </p:sp>
    </p:spTree>
    <p:extLst>
      <p:ext uri="{BB962C8B-B14F-4D97-AF65-F5344CB8AC3E}">
        <p14:creationId xmlns:p14="http://schemas.microsoft.com/office/powerpoint/2010/main" val="3018468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b="0" i="0" dirty="0">
              <a:solidFill>
                <a:srgbClr val="232629"/>
              </a:solidFill>
              <a:effectLst/>
              <a:latin typeface="-apple-system"/>
            </a:endParaRPr>
          </a:p>
          <a:p>
            <a:pPr marL="171450" indent="-171450">
              <a:buFontTx/>
              <a:buChar char="-"/>
            </a:pPr>
            <a:endParaRPr lang="en-GB" b="0" i="0" dirty="0">
              <a:solidFill>
                <a:srgbClr val="232629"/>
              </a:solidFill>
              <a:effectLst/>
              <a:latin typeface="-apple-system"/>
            </a:endParaRPr>
          </a:p>
          <a:p>
            <a:endParaRPr lang="en-GB" dirty="0"/>
          </a:p>
          <a:p>
            <a:endParaRPr lang="en-GB" dirty="0"/>
          </a:p>
          <a:p>
            <a:endParaRPr lang="en-GB" dirty="0"/>
          </a:p>
          <a:p>
            <a:pPr marL="171450" indent="-171450">
              <a:buFontTx/>
              <a:buChar char="-"/>
            </a:pPr>
            <a:endParaRPr lang="en-GB" b="0" i="0" dirty="0">
              <a:solidFill>
                <a:srgbClr val="232629"/>
              </a:solidFill>
              <a:effectLst/>
              <a:latin typeface="-apple-system"/>
            </a:endParaRPr>
          </a:p>
          <a:p>
            <a:pPr marL="171450" indent="-171450">
              <a:buFontTx/>
              <a:buChar char="-"/>
            </a:pPr>
            <a:endParaRPr lang="en-GB" b="0" i="0" dirty="0">
              <a:solidFill>
                <a:srgbClr val="232629"/>
              </a:solidFill>
              <a:effectLst/>
              <a:latin typeface="-apple-system"/>
            </a:endParaRPr>
          </a:p>
          <a:p>
            <a:pPr marL="171450" indent="-171450">
              <a:buFontTx/>
              <a:buChar char="-"/>
            </a:pPr>
            <a:endParaRPr lang="en-GB" b="0" i="0" dirty="0">
              <a:solidFill>
                <a:srgbClr val="232629"/>
              </a:solidFill>
              <a:effectLst/>
              <a:latin typeface="-apple-system"/>
            </a:endParaRPr>
          </a:p>
        </p:txBody>
      </p:sp>
      <p:sp>
        <p:nvSpPr>
          <p:cNvPr id="4" name="Slide Number Placeholder 3"/>
          <p:cNvSpPr>
            <a:spLocks noGrp="1"/>
          </p:cNvSpPr>
          <p:nvPr>
            <p:ph type="sldNum" sz="quarter" idx="5"/>
          </p:nvPr>
        </p:nvSpPr>
        <p:spPr/>
        <p:txBody>
          <a:bodyPr/>
          <a:lstStyle/>
          <a:p>
            <a:fld id="{95D74495-12D2-6A47-A762-3590D56449EA}" type="slidenum">
              <a:rPr lang="en-US" smtClean="0"/>
              <a:t>12</a:t>
            </a:fld>
            <a:endParaRPr lang="en-US"/>
          </a:p>
        </p:txBody>
      </p:sp>
    </p:spTree>
    <p:extLst>
      <p:ext uri="{BB962C8B-B14F-4D97-AF65-F5344CB8AC3E}">
        <p14:creationId xmlns:p14="http://schemas.microsoft.com/office/powerpoint/2010/main" val="1124052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25/10/2022</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25/10/2022</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25/10/2022</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25/10/2022</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25/10/2022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25/10/2022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25/10/2022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25/10/2022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25/10/2022</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25/10/2022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25/10/2022</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25/10/2022</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25/10/2022</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25/10/2022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25/10/2022</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25/10/2022</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25/10/2022</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25/10/2022</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383485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dirty="0"/>
              <a:t>Click to edit Master title style</a:t>
            </a:r>
          </a:p>
        </p:txBody>
      </p:sp>
      <p:sp>
        <p:nvSpPr>
          <p:cNvPr id="10" name="Text Placeholder 9"/>
          <p:cNvSpPr>
            <a:spLocks noGrp="1"/>
          </p:cNvSpPr>
          <p:nvPr>
            <p:ph type="body" sz="quarter" idx="13"/>
          </p:nvPr>
        </p:nvSpPr>
        <p:spPr>
          <a:xfrm>
            <a:off x="838200" y="1524001"/>
            <a:ext cx="9977438" cy="322099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25/10/2022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dirty="0"/>
              <a:t>Click to edit Master title style</a:t>
            </a:r>
          </a:p>
        </p:txBody>
      </p:sp>
      <p:sp>
        <p:nvSpPr>
          <p:cNvPr id="10" name="Text Placeholder 9"/>
          <p:cNvSpPr>
            <a:spLocks noGrp="1"/>
          </p:cNvSpPr>
          <p:nvPr>
            <p:ph type="body" sz="quarter" idx="13"/>
          </p:nvPr>
        </p:nvSpPr>
        <p:spPr>
          <a:xfrm>
            <a:off x="838200" y="1548713"/>
            <a:ext cx="8843682" cy="406545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25/10/2022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dirty="0"/>
              <a:t>Click to edit Master title style</a:t>
            </a:r>
          </a:p>
        </p:txBody>
      </p:sp>
      <p:sp>
        <p:nvSpPr>
          <p:cNvPr id="10" name="Text Placeholder 9"/>
          <p:cNvSpPr>
            <a:spLocks noGrp="1"/>
          </p:cNvSpPr>
          <p:nvPr>
            <p:ph type="body" sz="quarter" idx="13"/>
          </p:nvPr>
        </p:nvSpPr>
        <p:spPr>
          <a:xfrm>
            <a:off x="838200" y="1540477"/>
            <a:ext cx="9977438" cy="4257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25/10/2022</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dirty="0"/>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25/10/2022</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25/10/2022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25/10/2022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25/10/2022</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25/10/2022</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 id="2147483716" r:id="rId25"/>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user/UKDATASERVICE"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hyperlink" Target="https://www.v7labs.com/blog/supervised-vs-unsupervised-learning" TargetMode="External"/><Relationship Id="rId3" Type="http://schemas.openxmlformats.org/officeDocument/2006/relationships/hyperlink" Target="https://workofthefuture.mit.edu/wp-content/uploads/2020/12/2020-Research-Brief-Malone-Rus-Laubacher2.pdf" TargetMode="External"/><Relationship Id="rId7" Type="http://schemas.openxmlformats.org/officeDocument/2006/relationships/hyperlink" Target="https://towardsdatascience.com/how-is-machine-learning-different-from-statistics-and-why-it-matters-5a8ed539976"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ww.simplilearn.com/regression-vs-classification-in-machine-learning-article" TargetMode="External"/><Relationship Id="rId5" Type="http://schemas.openxmlformats.org/officeDocument/2006/relationships/hyperlink" Target="https://www.ibm.com/cloud/learn/machine-learning" TargetMode="External"/><Relationship Id="rId4" Type="http://schemas.openxmlformats.org/officeDocument/2006/relationships/hyperlink" Target="https://ischoolonline.berkeley.edu/blog/what-is-machine-learning/" TargetMode="External"/><Relationship Id="rId9" Type="http://schemas.openxmlformats.org/officeDocument/2006/relationships/hyperlink" Target="https://towardsdatascience.com/the-7-steps-of-machine-learning-2877d7e5548e"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mailto:nadia.kennar@manchester.ac.uk"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hyperlink" Target="mailto:louise.capener@Manchester.ac.u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296183" y="599308"/>
            <a:ext cx="6897689" cy="2578867"/>
          </a:xfrm>
        </p:spPr>
        <p:txBody>
          <a:bodyPr>
            <a:normAutofit/>
          </a:bodyPr>
          <a:lstStyle/>
          <a:p>
            <a:r>
              <a:rPr lang="en-US" sz="3200" dirty="0">
                <a:solidFill>
                  <a:srgbClr val="7030A0"/>
                </a:solidFill>
                <a:latin typeface="Arial" panose="020B0604020202020204" pitchFamily="34" charset="0"/>
                <a:cs typeface="Arial" panose="020B0604020202020204" pitchFamily="34" charset="0"/>
              </a:rPr>
              <a:t>Introduction to Machine Learning: </a:t>
            </a:r>
            <a:br>
              <a:rPr lang="en-US" sz="3200" dirty="0">
                <a:solidFill>
                  <a:srgbClr val="7030A0"/>
                </a:solidFill>
                <a:latin typeface="Arial" panose="020B0604020202020204" pitchFamily="34" charset="0"/>
                <a:cs typeface="Arial" panose="020B0604020202020204" pitchFamily="34" charset="0"/>
              </a:rPr>
            </a:br>
            <a:r>
              <a:rPr lang="en-US" sz="2800" dirty="0">
                <a:solidFill>
                  <a:srgbClr val="7030A0"/>
                </a:solidFill>
                <a:latin typeface="Arial" panose="020B0604020202020204" pitchFamily="34" charset="0"/>
                <a:cs typeface="Arial" panose="020B0604020202020204" pitchFamily="34" charset="0"/>
              </a:rPr>
              <a:t>Session 1 </a:t>
            </a:r>
          </a:p>
        </p:txBody>
      </p:sp>
      <p:sp>
        <p:nvSpPr>
          <p:cNvPr id="3" name="Slide Number Placeholder 2">
            <a:extLst>
              <a:ext uri="{FF2B5EF4-FFF2-40B4-BE49-F238E27FC236}">
                <a16:creationId xmlns:a16="http://schemas.microsoft.com/office/drawing/2014/main" id="{89B40B0B-BDD4-934E-8690-7D00D9EAE6BA}"/>
              </a:ext>
              <a:ext uri="{C183D7F6-B498-43B3-948B-1728B52AA6E4}">
                <adec:decorative xmlns:adec="http://schemas.microsoft.com/office/drawing/2017/decorative" val="1"/>
              </a:ext>
            </a:extLst>
          </p:cNvPr>
          <p:cNvSpPr>
            <a:spLocks noGrp="1"/>
          </p:cNvSpPr>
          <p:nvPr>
            <p:ph type="sldNum" sz="quarter" idx="12"/>
          </p:nvPr>
        </p:nvSpPr>
        <p:spPr/>
        <p:txBody>
          <a:bodyPr/>
          <a:lstStyle/>
          <a:p>
            <a:fld id="{016687C5-7511-7743-B429-3BDBE272F28B}" type="slidenum">
              <a:rPr lang="en-US" smtClean="0"/>
              <a:t>1</a:t>
            </a:fld>
            <a:endParaRPr lang="en-US"/>
          </a:p>
        </p:txBody>
      </p:sp>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2022 University of Manchester, Cathie </a:t>
            </a:r>
            <a:r>
              <a:rPr lang="en-GB" sz="900" dirty="0" err="1">
                <a:solidFill>
                  <a:prstClr val="black"/>
                </a:solidFill>
                <a:latin typeface="Arial" panose="020B0604020202020204" pitchFamily="34" charset="0"/>
                <a:cs typeface="Arial" panose="020B0604020202020204" pitchFamily="34" charset="0"/>
              </a:rPr>
              <a:t>Marshe</a:t>
            </a:r>
            <a:r>
              <a:rPr lang="en-GB" sz="900" dirty="0">
                <a:solidFill>
                  <a:prstClr val="black"/>
                </a:solidFill>
                <a:latin typeface="Arial" panose="020B0604020202020204" pitchFamily="34" charset="0"/>
                <a:cs typeface="Arial" panose="020B0604020202020204" pitchFamily="34" charset="0"/>
              </a:rPr>
              <a:t> Institute, UK Data Service. </a:t>
            </a:r>
            <a:endParaRPr lang="en-GB" sz="900" dirty="0"/>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a:xfrm>
            <a:off x="503239" y="4372108"/>
            <a:ext cx="6690633" cy="914268"/>
          </a:xfrm>
        </p:spPr>
        <p:txBody>
          <a:bodyPr>
            <a:normAutofit/>
          </a:bodyPr>
          <a:lstStyle/>
          <a:p>
            <a:r>
              <a:rPr lang="en-US" sz="1600" dirty="0"/>
              <a:t>Nadia </a:t>
            </a:r>
            <a:r>
              <a:rPr lang="en-US" sz="1600" dirty="0" err="1"/>
              <a:t>Kennar</a:t>
            </a:r>
            <a:r>
              <a:rPr lang="en-US" sz="1600" dirty="0"/>
              <a:t>, Research Associate at the UK Data Service (Cathie Marsh Institute, UoM)</a:t>
            </a:r>
          </a:p>
        </p:txBody>
      </p:sp>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5120286" y="1751807"/>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8">
            <a:extLst>
              <a:ext uri="{FF2B5EF4-FFF2-40B4-BE49-F238E27FC236}">
                <a16:creationId xmlns:a16="http://schemas.microsoft.com/office/drawing/2014/main" id="{F764E015-C7D3-7A4D-BD4D-39ACA3F9DA9E}"/>
              </a:ext>
              <a:ext uri="{C183D7F6-B498-43B3-948B-1728B52AA6E4}">
                <adec:decorative xmlns:adec="http://schemas.microsoft.com/office/drawing/2017/decorative" val="1"/>
              </a:ext>
            </a:extLst>
          </p:cNvPr>
          <p:cNvPicPr>
            <a:picLocks noGrp="1" noChangeAspect="1"/>
          </p:cNvPicPr>
          <p:nvPr>
            <p:ph type="pic" idx="13"/>
          </p:nvPr>
        </p:nvPicPr>
        <p:blipFill>
          <a:blip r:embed="rId4"/>
          <a:srcRect l="6866" r="6866"/>
          <a:stretch>
            <a:fillRect/>
          </a:stretch>
        </p:blipFill>
        <p:spPr>
          <a:xfrm>
            <a:off x="8853006" y="-148748"/>
            <a:ext cx="4293298" cy="7155496"/>
          </a:xfrm>
        </p:spPr>
      </p:pic>
    </p:spTree>
    <p:extLst>
      <p:ext uri="{BB962C8B-B14F-4D97-AF65-F5344CB8AC3E}">
        <p14:creationId xmlns:p14="http://schemas.microsoft.com/office/powerpoint/2010/main" val="3416433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83957-0473-B543-A563-4C074592E6EA}"/>
              </a:ext>
            </a:extLst>
          </p:cNvPr>
          <p:cNvSpPr>
            <a:spLocks noGrp="1"/>
          </p:cNvSpPr>
          <p:nvPr>
            <p:ph type="title"/>
          </p:nvPr>
        </p:nvSpPr>
        <p:spPr/>
        <p:txBody>
          <a:bodyPr/>
          <a:lstStyle/>
          <a:p>
            <a:r>
              <a:rPr lang="en-US" dirty="0"/>
              <a:t>Why is machine learning important?</a:t>
            </a:r>
          </a:p>
        </p:txBody>
      </p:sp>
      <p:sp>
        <p:nvSpPr>
          <p:cNvPr id="3" name="Text Placeholder 2">
            <a:extLst>
              <a:ext uri="{FF2B5EF4-FFF2-40B4-BE49-F238E27FC236}">
                <a16:creationId xmlns:a16="http://schemas.microsoft.com/office/drawing/2014/main" id="{8B46BD59-D0FB-0C41-A93D-9F0064BBBBBD}"/>
              </a:ext>
            </a:extLst>
          </p:cNvPr>
          <p:cNvSpPr>
            <a:spLocks noGrp="1"/>
          </p:cNvSpPr>
          <p:nvPr>
            <p:ph type="body" sz="quarter" idx="13"/>
          </p:nvPr>
        </p:nvSpPr>
        <p:spPr/>
        <p:txBody>
          <a:bodyPr/>
          <a:lstStyle/>
          <a:p>
            <a:r>
              <a:rPr lang="en-US" dirty="0"/>
              <a:t>Increase in volume and variety of data</a:t>
            </a:r>
          </a:p>
          <a:p>
            <a:r>
              <a:rPr lang="en-US" dirty="0"/>
              <a:t>The access and affordability of computational power </a:t>
            </a:r>
          </a:p>
          <a:p>
            <a:r>
              <a:rPr lang="en-US" dirty="0"/>
              <a:t>Mitigate risks and improve overall quality of life</a:t>
            </a:r>
          </a:p>
        </p:txBody>
      </p:sp>
      <p:sp>
        <p:nvSpPr>
          <p:cNvPr id="4" name="Slide Number Placeholder 3">
            <a:extLst>
              <a:ext uri="{FF2B5EF4-FFF2-40B4-BE49-F238E27FC236}">
                <a16:creationId xmlns:a16="http://schemas.microsoft.com/office/drawing/2014/main" id="{E69359E8-1DDD-0147-A465-2FB6E85CB111}"/>
              </a:ext>
            </a:extLst>
          </p:cNvPr>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172606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5F643-C698-DE41-BEF9-A89CC9D2773F}"/>
              </a:ext>
            </a:extLst>
          </p:cNvPr>
          <p:cNvSpPr>
            <a:spLocks noGrp="1"/>
          </p:cNvSpPr>
          <p:nvPr>
            <p:ph type="title"/>
          </p:nvPr>
        </p:nvSpPr>
        <p:spPr/>
        <p:txBody>
          <a:bodyPr/>
          <a:lstStyle/>
          <a:p>
            <a:r>
              <a:rPr lang="en-US" dirty="0"/>
              <a:t>Why is machine learning important? </a:t>
            </a:r>
          </a:p>
        </p:txBody>
      </p:sp>
      <p:sp>
        <p:nvSpPr>
          <p:cNvPr id="4" name="Slide Number Placeholder 3">
            <a:extLst>
              <a:ext uri="{FF2B5EF4-FFF2-40B4-BE49-F238E27FC236}">
                <a16:creationId xmlns:a16="http://schemas.microsoft.com/office/drawing/2014/main" id="{456E1DC3-7E28-1342-9C43-EE29A30CC95D}"/>
              </a:ext>
            </a:extLst>
          </p:cNvPr>
          <p:cNvSpPr>
            <a:spLocks noGrp="1"/>
          </p:cNvSpPr>
          <p:nvPr>
            <p:ph type="sldNum" sz="quarter" idx="12"/>
          </p:nvPr>
        </p:nvSpPr>
        <p:spPr/>
        <p:txBody>
          <a:bodyPr/>
          <a:lstStyle/>
          <a:p>
            <a:fld id="{016687C5-7511-7743-B429-3BDBE272F28B}" type="slidenum">
              <a:rPr lang="en-US" smtClean="0"/>
              <a:t>11</a:t>
            </a:fld>
            <a:endParaRPr lang="en-US"/>
          </a:p>
        </p:txBody>
      </p:sp>
      <p:pic>
        <p:nvPicPr>
          <p:cNvPr id="1026" name="Picture 2" descr="white and black cat on window">
            <a:extLst>
              <a:ext uri="{FF2B5EF4-FFF2-40B4-BE49-F238E27FC236}">
                <a16:creationId xmlns:a16="http://schemas.microsoft.com/office/drawing/2014/main" id="{712B729F-73FA-374D-A806-52772DEF18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33" t="17819" r="13333" b="42174"/>
          <a:stretch/>
        </p:blipFill>
        <p:spPr bwMode="auto">
          <a:xfrm>
            <a:off x="439111" y="1345772"/>
            <a:ext cx="4803314" cy="24107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ptop Resting on Business Graph stock photo">
            <a:extLst>
              <a:ext uri="{FF2B5EF4-FFF2-40B4-BE49-F238E27FC236}">
                <a16:creationId xmlns:a16="http://schemas.microsoft.com/office/drawing/2014/main" id="{3FAFF5BC-AD74-4C4A-BE1E-689709D3D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164" y="1088534"/>
            <a:ext cx="3724459" cy="24708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utube application screengrab">
            <a:extLst>
              <a:ext uri="{FF2B5EF4-FFF2-40B4-BE49-F238E27FC236}">
                <a16:creationId xmlns:a16="http://schemas.microsoft.com/office/drawing/2014/main" id="{E0516FEE-094A-8540-9595-928EB743F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56" y="4189447"/>
            <a:ext cx="3614424" cy="24107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5E213DC-74B7-F440-A853-6D1B28CCBECB}"/>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3237" y="4068151"/>
            <a:ext cx="4011386" cy="265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80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additive="base">
                                        <p:cTn id="19" dur="500" fill="hold"/>
                                        <p:tgtEl>
                                          <p:spTgt spid="1030"/>
                                        </p:tgtEl>
                                        <p:attrNameLst>
                                          <p:attrName>ppt_x</p:attrName>
                                        </p:attrNameLst>
                                      </p:cBhvr>
                                      <p:tavLst>
                                        <p:tav tm="0">
                                          <p:val>
                                            <p:strVal val="#ppt_x"/>
                                          </p:val>
                                        </p:tav>
                                        <p:tav tm="100000">
                                          <p:val>
                                            <p:strVal val="#ppt_x"/>
                                          </p:val>
                                        </p:tav>
                                      </p:tavLst>
                                    </p:anim>
                                    <p:anim calcmode="lin" valueType="num">
                                      <p:cBhvr additive="base">
                                        <p:cTn id="20"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anim calcmode="lin" valueType="num">
                                      <p:cBhvr additive="base">
                                        <p:cTn id="25" dur="500" fill="hold"/>
                                        <p:tgtEl>
                                          <p:spTgt spid="1032"/>
                                        </p:tgtEl>
                                        <p:attrNameLst>
                                          <p:attrName>ppt_x</p:attrName>
                                        </p:attrNameLst>
                                      </p:cBhvr>
                                      <p:tavLst>
                                        <p:tav tm="0">
                                          <p:val>
                                            <p:strVal val="#ppt_x"/>
                                          </p:val>
                                        </p:tav>
                                        <p:tav tm="100000">
                                          <p:val>
                                            <p:strVal val="#ppt_x"/>
                                          </p:val>
                                        </p:tav>
                                      </p:tavLst>
                                    </p:anim>
                                    <p:anim calcmode="lin" valueType="num">
                                      <p:cBhvr additive="base">
                                        <p:cTn id="26"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Machine Learning vs</a:t>
            </a:r>
            <a:r>
              <a:rPr lang="en-GB" dirty="0"/>
              <a:t> Classic Statistics</a:t>
            </a:r>
            <a:endParaRPr lang="en-GB" sz="3600" dirty="0"/>
          </a:p>
        </p:txBody>
      </p:sp>
      <p:graphicFrame>
        <p:nvGraphicFramePr>
          <p:cNvPr id="5" name="Table 5">
            <a:extLst>
              <a:ext uri="{FF2B5EF4-FFF2-40B4-BE49-F238E27FC236}">
                <a16:creationId xmlns:a16="http://schemas.microsoft.com/office/drawing/2014/main" id="{740B9AA7-6B6E-7F45-9A50-291714C1BA51}"/>
              </a:ext>
            </a:extLst>
          </p:cNvPr>
          <p:cNvGraphicFramePr>
            <a:graphicFrameLocks noGrp="1"/>
          </p:cNvGraphicFramePr>
          <p:nvPr>
            <p:extLst>
              <p:ext uri="{D42A27DB-BD31-4B8C-83A1-F6EECF244321}">
                <p14:modId xmlns:p14="http://schemas.microsoft.com/office/powerpoint/2010/main" val="2760023670"/>
              </p:ext>
            </p:extLst>
          </p:nvPr>
        </p:nvGraphicFramePr>
        <p:xfrm>
          <a:off x="1179712" y="2010472"/>
          <a:ext cx="8127999" cy="2123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821934407"/>
                    </a:ext>
                  </a:extLst>
                </a:gridCol>
                <a:gridCol w="2872370">
                  <a:extLst>
                    <a:ext uri="{9D8B030D-6E8A-4147-A177-3AD203B41FA5}">
                      <a16:colId xmlns:a16="http://schemas.microsoft.com/office/drawing/2014/main" val="898048624"/>
                    </a:ext>
                  </a:extLst>
                </a:gridCol>
                <a:gridCol w="2546296">
                  <a:extLst>
                    <a:ext uri="{9D8B030D-6E8A-4147-A177-3AD203B41FA5}">
                      <a16:colId xmlns:a16="http://schemas.microsoft.com/office/drawing/2014/main" val="456085581"/>
                    </a:ext>
                  </a:extLst>
                </a:gridCol>
              </a:tblGrid>
              <a:tr h="370840">
                <a:tc>
                  <a:txBody>
                    <a:bodyPr/>
                    <a:lstStyle/>
                    <a:p>
                      <a:endParaRPr lang="en-US" dirty="0"/>
                    </a:p>
                  </a:txBody>
                  <a:tcPr/>
                </a:tc>
                <a:tc>
                  <a:txBody>
                    <a:bodyPr/>
                    <a:lstStyle/>
                    <a:p>
                      <a:r>
                        <a:rPr lang="en-US" dirty="0"/>
                        <a:t>ML</a:t>
                      </a:r>
                    </a:p>
                  </a:txBody>
                  <a:tcPr/>
                </a:tc>
                <a:tc>
                  <a:txBody>
                    <a:bodyPr/>
                    <a:lstStyle/>
                    <a:p>
                      <a:r>
                        <a:rPr lang="en-US" dirty="0"/>
                        <a:t>Statistics</a:t>
                      </a:r>
                    </a:p>
                  </a:txBody>
                  <a:tcPr/>
                </a:tc>
                <a:extLst>
                  <a:ext uri="{0D108BD9-81ED-4DB2-BD59-A6C34878D82A}">
                    <a16:rowId xmlns:a16="http://schemas.microsoft.com/office/drawing/2014/main" val="283125371"/>
                  </a:ext>
                </a:extLst>
              </a:tr>
              <a:tr h="370840">
                <a:tc>
                  <a:txBody>
                    <a:bodyPr/>
                    <a:lstStyle/>
                    <a:p>
                      <a:r>
                        <a:rPr lang="en-US" dirty="0"/>
                        <a:t>Approach </a:t>
                      </a:r>
                    </a:p>
                  </a:txBody>
                  <a:tcPr/>
                </a:tc>
                <a:tc>
                  <a:txBody>
                    <a:bodyPr/>
                    <a:lstStyle/>
                    <a:p>
                      <a:r>
                        <a:rPr lang="en-US" dirty="0"/>
                        <a:t>Data driven (limit assumptions)</a:t>
                      </a:r>
                    </a:p>
                  </a:txBody>
                  <a:tcPr/>
                </a:tc>
                <a:tc>
                  <a:txBody>
                    <a:bodyPr/>
                    <a:lstStyle/>
                    <a:p>
                      <a:r>
                        <a:rPr lang="en-US" dirty="0"/>
                        <a:t>Algorithmic model</a:t>
                      </a:r>
                    </a:p>
                  </a:txBody>
                  <a:tcPr/>
                </a:tc>
                <a:extLst>
                  <a:ext uri="{0D108BD9-81ED-4DB2-BD59-A6C34878D82A}">
                    <a16:rowId xmlns:a16="http://schemas.microsoft.com/office/drawing/2014/main" val="3539628314"/>
                  </a:ext>
                </a:extLst>
              </a:tr>
              <a:tr h="370840">
                <a:tc>
                  <a:txBody>
                    <a:bodyPr/>
                    <a:lstStyle/>
                    <a:p>
                      <a:r>
                        <a:rPr lang="en-US" dirty="0"/>
                        <a:t>Driver </a:t>
                      </a:r>
                    </a:p>
                  </a:txBody>
                  <a:tcPr/>
                </a:tc>
                <a:tc>
                  <a:txBody>
                    <a:bodyPr/>
                    <a:lstStyle/>
                    <a:p>
                      <a:r>
                        <a:rPr lang="en-US" dirty="0"/>
                        <a:t>Fitting Data</a:t>
                      </a:r>
                    </a:p>
                  </a:txBody>
                  <a:tcPr/>
                </a:tc>
                <a:tc>
                  <a:txBody>
                    <a:bodyPr/>
                    <a:lstStyle/>
                    <a:p>
                      <a:r>
                        <a:rPr lang="en-US" dirty="0"/>
                        <a:t>Math, theory</a:t>
                      </a:r>
                    </a:p>
                  </a:txBody>
                  <a:tcPr/>
                </a:tc>
                <a:extLst>
                  <a:ext uri="{0D108BD9-81ED-4DB2-BD59-A6C34878D82A}">
                    <a16:rowId xmlns:a16="http://schemas.microsoft.com/office/drawing/2014/main" val="861057856"/>
                  </a:ext>
                </a:extLst>
              </a:tr>
              <a:tr h="370840">
                <a:tc>
                  <a:txBody>
                    <a:bodyPr/>
                    <a:lstStyle/>
                    <a:p>
                      <a:r>
                        <a:rPr lang="en-US" dirty="0"/>
                        <a:t>Focus</a:t>
                      </a:r>
                    </a:p>
                  </a:txBody>
                  <a:tcPr/>
                </a:tc>
                <a:tc>
                  <a:txBody>
                    <a:bodyPr/>
                    <a:lstStyle/>
                    <a:p>
                      <a:r>
                        <a:rPr lang="en-US" dirty="0"/>
                        <a:t>Predictive Accuracy </a:t>
                      </a:r>
                    </a:p>
                  </a:txBody>
                  <a:tcPr/>
                </a:tc>
                <a:tc>
                  <a:txBody>
                    <a:bodyPr/>
                    <a:lstStyle/>
                    <a:p>
                      <a:r>
                        <a:rPr lang="en-US" dirty="0"/>
                        <a:t>Hypothesis Testing</a:t>
                      </a:r>
                    </a:p>
                  </a:txBody>
                  <a:tcPr/>
                </a:tc>
                <a:extLst>
                  <a:ext uri="{0D108BD9-81ED-4DB2-BD59-A6C34878D82A}">
                    <a16:rowId xmlns:a16="http://schemas.microsoft.com/office/drawing/2014/main" val="2390698250"/>
                  </a:ext>
                </a:extLst>
              </a:tr>
              <a:tr h="370840">
                <a:tc>
                  <a:txBody>
                    <a:bodyPr/>
                    <a:lstStyle/>
                    <a:p>
                      <a:r>
                        <a:rPr lang="en-US" dirty="0"/>
                        <a:t>Inference </a:t>
                      </a:r>
                    </a:p>
                  </a:txBody>
                  <a:tcPr/>
                </a:tc>
                <a:tc>
                  <a:txBody>
                    <a:bodyPr/>
                    <a:lstStyle/>
                    <a:p>
                      <a:r>
                        <a:rPr lang="en-US" dirty="0"/>
                        <a:t>Predictions </a:t>
                      </a:r>
                    </a:p>
                  </a:txBody>
                  <a:tcPr/>
                </a:tc>
                <a:tc>
                  <a:txBody>
                    <a:bodyPr/>
                    <a:lstStyle/>
                    <a:p>
                      <a:r>
                        <a:rPr lang="en-US" dirty="0"/>
                        <a:t>Parameter Estimation </a:t>
                      </a:r>
                    </a:p>
                  </a:txBody>
                  <a:tcPr/>
                </a:tc>
                <a:extLst>
                  <a:ext uri="{0D108BD9-81ED-4DB2-BD59-A6C34878D82A}">
                    <a16:rowId xmlns:a16="http://schemas.microsoft.com/office/drawing/2014/main" val="3260159741"/>
                  </a:ext>
                </a:extLst>
              </a:tr>
            </a:tbl>
          </a:graphicData>
        </a:graphic>
      </p:graphicFrame>
      <p:sp>
        <p:nvSpPr>
          <p:cNvPr id="4" name="Slide Number Placeholder 3"/>
          <p:cNvSpPr>
            <a:spLocks noGrp="1"/>
          </p:cNvSpPr>
          <p:nvPr>
            <p:ph type="sldNum" sz="quarter" idx="12"/>
          </p:nvPr>
        </p:nvSpPr>
        <p:spPr/>
        <p:txBody>
          <a:bodyPr/>
          <a:lstStyle/>
          <a:p>
            <a:fld id="{016687C5-7511-7743-B429-3BDBE272F28B}" type="slidenum">
              <a:rPr lang="en-US" smtClean="0"/>
              <a:t>12</a:t>
            </a:fld>
            <a:endParaRPr lang="en-US"/>
          </a:p>
        </p:txBody>
      </p:sp>
    </p:spTree>
    <p:extLst>
      <p:ext uri="{BB962C8B-B14F-4D97-AF65-F5344CB8AC3E}">
        <p14:creationId xmlns:p14="http://schemas.microsoft.com/office/powerpoint/2010/main" val="242916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3944-91FA-1F48-A214-AC1E0C637DC7}"/>
              </a:ext>
            </a:extLst>
          </p:cNvPr>
          <p:cNvSpPr>
            <a:spLocks noGrp="1"/>
          </p:cNvSpPr>
          <p:nvPr>
            <p:ph type="title"/>
          </p:nvPr>
        </p:nvSpPr>
        <p:spPr/>
        <p:txBody>
          <a:bodyPr/>
          <a:lstStyle/>
          <a:p>
            <a:r>
              <a:rPr lang="en-US" dirty="0"/>
              <a:t>The ‘gray area’ </a:t>
            </a:r>
          </a:p>
        </p:txBody>
      </p:sp>
      <p:pic>
        <p:nvPicPr>
          <p:cNvPr id="3074" name="Picture 2" descr="Statistics — A Machine Learning Essential | by Navdeep Singh | codeburst">
            <a:extLst>
              <a:ext uri="{FF2B5EF4-FFF2-40B4-BE49-F238E27FC236}">
                <a16:creationId xmlns:a16="http://schemas.microsoft.com/office/drawing/2014/main" id="{23098120-5C55-3448-A1B8-38D895277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21" y="1086942"/>
            <a:ext cx="6229351" cy="4711274"/>
          </a:xfrm>
          <a:prstGeom prst="rect">
            <a:avLst/>
          </a:prstGeom>
          <a:noFill/>
          <a:extLst>
            <a:ext uri="{909E8E84-426E-40DD-AFC4-6F175D3DCCD1}">
              <a14:hiddenFill xmlns:a14="http://schemas.microsoft.com/office/drawing/2010/main">
                <a:solidFill>
                  <a:srgbClr val="FFFFFF"/>
                </a:solidFill>
              </a14:hiddenFill>
            </a:ext>
          </a:extLst>
        </p:spPr>
      </p:pic>
      <p:sp>
        <p:nvSpPr>
          <p:cNvPr id="5" name="Equals 4">
            <a:extLst>
              <a:ext uri="{FF2B5EF4-FFF2-40B4-BE49-F238E27FC236}">
                <a16:creationId xmlns:a16="http://schemas.microsoft.com/office/drawing/2014/main" id="{972838A1-3CFC-AD49-99DA-A038B66C432E}"/>
              </a:ext>
              <a:ext uri="{C183D7F6-B498-43B3-948B-1728B52AA6E4}">
                <adec:decorative xmlns:adec="http://schemas.microsoft.com/office/drawing/2017/decorative" val="1"/>
              </a:ext>
            </a:extLst>
          </p:cNvPr>
          <p:cNvSpPr/>
          <p:nvPr/>
        </p:nvSpPr>
        <p:spPr>
          <a:xfrm>
            <a:off x="6564086" y="3314700"/>
            <a:ext cx="800100" cy="5715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3D26965-F865-5549-BDF0-7FD24D8B1E53}"/>
              </a:ext>
            </a:extLst>
          </p:cNvPr>
          <p:cNvSpPr txBox="1"/>
          <p:nvPr/>
        </p:nvSpPr>
        <p:spPr>
          <a:xfrm>
            <a:off x="7886700" y="3314700"/>
            <a:ext cx="2928771" cy="461665"/>
          </a:xfrm>
          <a:prstGeom prst="rect">
            <a:avLst/>
          </a:prstGeom>
          <a:noFill/>
        </p:spPr>
        <p:txBody>
          <a:bodyPr wrap="square" rtlCol="0">
            <a:spAutoFit/>
          </a:bodyPr>
          <a:lstStyle/>
          <a:p>
            <a:r>
              <a:rPr lang="en-US" sz="2400" dirty="0">
                <a:solidFill>
                  <a:srgbClr val="212322"/>
                </a:solidFill>
              </a:rPr>
              <a:t>Regression </a:t>
            </a:r>
          </a:p>
        </p:txBody>
      </p:sp>
      <p:sp>
        <p:nvSpPr>
          <p:cNvPr id="4" name="Slide Number Placeholder 3">
            <a:extLst>
              <a:ext uri="{FF2B5EF4-FFF2-40B4-BE49-F238E27FC236}">
                <a16:creationId xmlns:a16="http://schemas.microsoft.com/office/drawing/2014/main" id="{997B03FF-965A-DC4A-B142-80F77C75BEC1}"/>
              </a:ext>
            </a:extLst>
          </p:cNvPr>
          <p:cNvSpPr>
            <a:spLocks noGrp="1"/>
          </p:cNvSpPr>
          <p:nvPr>
            <p:ph type="sldNum" sz="quarter" idx="12"/>
          </p:nvPr>
        </p:nvSpPr>
        <p:spPr/>
        <p:txBody>
          <a:bodyPr/>
          <a:lstStyle/>
          <a:p>
            <a:fld id="{016687C5-7511-7743-B429-3BDBE272F28B}" type="slidenum">
              <a:rPr lang="en-US" smtClean="0"/>
              <a:t>13</a:t>
            </a:fld>
            <a:endParaRPr lang="en-US"/>
          </a:p>
        </p:txBody>
      </p:sp>
    </p:spTree>
    <p:extLst>
      <p:ext uri="{BB962C8B-B14F-4D97-AF65-F5344CB8AC3E}">
        <p14:creationId xmlns:p14="http://schemas.microsoft.com/office/powerpoint/2010/main" val="2018898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Machine Learning Methods</a:t>
            </a:r>
          </a:p>
        </p:txBody>
      </p:sp>
      <p:sp>
        <p:nvSpPr>
          <p:cNvPr id="3" name="Text Placeholder 2"/>
          <p:cNvSpPr>
            <a:spLocks noGrp="1"/>
          </p:cNvSpPr>
          <p:nvPr>
            <p:ph type="body" sz="quarter" idx="13"/>
          </p:nvPr>
        </p:nvSpPr>
        <p:spPr>
          <a:xfrm>
            <a:off x="838200" y="2473458"/>
            <a:ext cx="8843682" cy="4065454"/>
          </a:xfrm>
        </p:spPr>
        <p:txBody>
          <a:bodyPr/>
          <a:lstStyle/>
          <a:p>
            <a:r>
              <a:rPr lang="en-GB" b="1" dirty="0">
                <a:solidFill>
                  <a:srgbClr val="212322"/>
                </a:solidFill>
              </a:rPr>
              <a:t>Supervised Learning</a:t>
            </a:r>
          </a:p>
          <a:p>
            <a:endParaRPr lang="en-GB" b="1" dirty="0">
              <a:solidFill>
                <a:srgbClr val="212322"/>
              </a:solidFill>
            </a:endParaRPr>
          </a:p>
          <a:p>
            <a:r>
              <a:rPr lang="en-GB" b="1" dirty="0">
                <a:solidFill>
                  <a:srgbClr val="212322"/>
                </a:solidFill>
              </a:rPr>
              <a:t>Unsupervised Learning</a:t>
            </a:r>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14</a:t>
            </a:fld>
            <a:endParaRPr lang="en-US"/>
          </a:p>
        </p:txBody>
      </p:sp>
    </p:spTree>
    <p:extLst>
      <p:ext uri="{BB962C8B-B14F-4D97-AF65-F5344CB8AC3E}">
        <p14:creationId xmlns:p14="http://schemas.microsoft.com/office/powerpoint/2010/main" val="3782070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A907-E731-3C4A-8A3B-601DD2EC2728}"/>
              </a:ext>
            </a:extLst>
          </p:cNvPr>
          <p:cNvSpPr>
            <a:spLocks noGrp="1"/>
          </p:cNvSpPr>
          <p:nvPr>
            <p:ph type="title"/>
          </p:nvPr>
        </p:nvSpPr>
        <p:spPr/>
        <p:txBody>
          <a:bodyPr/>
          <a:lstStyle/>
          <a:p>
            <a:r>
              <a:rPr lang="en-US" dirty="0"/>
              <a:t>Model vs Algorithm?</a:t>
            </a:r>
          </a:p>
        </p:txBody>
      </p:sp>
      <p:pic>
        <p:nvPicPr>
          <p:cNvPr id="2050" name="Picture 2" descr="The Difference between a ML Algorithm and ML Model | by Sabeeh Hassany |  DataDrivenInvestor">
            <a:extLst>
              <a:ext uri="{FF2B5EF4-FFF2-40B4-BE49-F238E27FC236}">
                <a16:creationId xmlns:a16="http://schemas.microsoft.com/office/drawing/2014/main" id="{FECD66B2-36B8-F144-95DC-D8D24EC76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56" y="1799770"/>
            <a:ext cx="8784773" cy="3347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06DC871-9803-9242-B59E-852A76A9B11E}"/>
              </a:ext>
            </a:extLst>
          </p:cNvPr>
          <p:cNvSpPr>
            <a:spLocks noGrp="1"/>
          </p:cNvSpPr>
          <p:nvPr>
            <p:ph type="sldNum" sz="quarter" idx="12"/>
          </p:nvPr>
        </p:nvSpPr>
        <p:spPr/>
        <p:txBody>
          <a:bodyPr/>
          <a:lstStyle/>
          <a:p>
            <a:fld id="{016687C5-7511-7743-B429-3BDBE272F28B}" type="slidenum">
              <a:rPr lang="en-US" smtClean="0"/>
              <a:t>15</a:t>
            </a:fld>
            <a:endParaRPr lang="en-US"/>
          </a:p>
        </p:txBody>
      </p:sp>
    </p:spTree>
    <p:extLst>
      <p:ext uri="{BB962C8B-B14F-4D97-AF65-F5344CB8AC3E}">
        <p14:creationId xmlns:p14="http://schemas.microsoft.com/office/powerpoint/2010/main" val="3400319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8123"/>
            <a:ext cx="10515600" cy="572220"/>
          </a:xfrm>
        </p:spPr>
        <p:txBody>
          <a:bodyPr/>
          <a:lstStyle/>
          <a:p>
            <a:r>
              <a:rPr lang="en-GB" sz="3600" dirty="0"/>
              <a:t>How does a Machine Learning Algorithm</a:t>
            </a:r>
            <a:r>
              <a:rPr lang="en-GB" dirty="0"/>
              <a:t> </a:t>
            </a:r>
            <a:r>
              <a:rPr lang="en-GB" sz="3600" dirty="0"/>
              <a:t>Work ?</a:t>
            </a:r>
          </a:p>
        </p:txBody>
      </p:sp>
      <p:sp>
        <p:nvSpPr>
          <p:cNvPr id="3" name="Text Placeholder 2"/>
          <p:cNvSpPr>
            <a:spLocks noGrp="1"/>
          </p:cNvSpPr>
          <p:nvPr>
            <p:ph type="body" sz="quarter" idx="13"/>
          </p:nvPr>
        </p:nvSpPr>
        <p:spPr/>
        <p:txBody>
          <a:bodyPr/>
          <a:lstStyle/>
          <a:p>
            <a:r>
              <a:rPr lang="en-GB" b="1" dirty="0"/>
              <a:t>A Decision Process </a:t>
            </a:r>
            <a:r>
              <a:rPr lang="en-GB" dirty="0"/>
              <a:t>= the steps that takes in the data and guesses what kind of pattern your algorithm is looking to find. </a:t>
            </a:r>
          </a:p>
          <a:p>
            <a:endParaRPr lang="en-GB" dirty="0"/>
          </a:p>
          <a:p>
            <a:r>
              <a:rPr lang="en-GB" b="1" dirty="0"/>
              <a:t>A Loss/Error Function = </a:t>
            </a:r>
            <a:r>
              <a:rPr lang="en-GB" dirty="0"/>
              <a:t>measure how good the guess was by comparing it other examples</a:t>
            </a:r>
          </a:p>
          <a:p>
            <a:endParaRPr lang="en-GB" dirty="0"/>
          </a:p>
          <a:p>
            <a:r>
              <a:rPr lang="en-GB" b="1" dirty="0"/>
              <a:t>A Model Optimization Process =</a:t>
            </a:r>
            <a:r>
              <a:rPr lang="en-GB" dirty="0"/>
              <a:t> A method in which the algorithm looks at the miss and then updates the decision process</a:t>
            </a:r>
            <a:endParaRPr lang="en-GB" b="1" dirty="0"/>
          </a:p>
        </p:txBody>
      </p:sp>
      <p:sp>
        <p:nvSpPr>
          <p:cNvPr id="4" name="Slide Number Placeholder 3"/>
          <p:cNvSpPr>
            <a:spLocks noGrp="1"/>
          </p:cNvSpPr>
          <p:nvPr>
            <p:ph type="sldNum" sz="quarter" idx="12"/>
          </p:nvPr>
        </p:nvSpPr>
        <p:spPr/>
        <p:txBody>
          <a:bodyPr/>
          <a:lstStyle/>
          <a:p>
            <a:fld id="{016687C5-7511-7743-B429-3BDBE272F28B}" type="slidenum">
              <a:rPr lang="en-US" smtClean="0"/>
              <a:t>16</a:t>
            </a:fld>
            <a:endParaRPr lang="en-US"/>
          </a:p>
        </p:txBody>
      </p:sp>
    </p:spTree>
    <p:extLst>
      <p:ext uri="{BB962C8B-B14F-4D97-AF65-F5344CB8AC3E}">
        <p14:creationId xmlns:p14="http://schemas.microsoft.com/office/powerpoint/2010/main" val="2975624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6AFA-2BF9-CF4D-8000-9AA849705969}"/>
              </a:ext>
            </a:extLst>
          </p:cNvPr>
          <p:cNvSpPr>
            <a:spLocks noGrp="1"/>
          </p:cNvSpPr>
          <p:nvPr>
            <p:ph type="title"/>
          </p:nvPr>
        </p:nvSpPr>
        <p:spPr/>
        <p:txBody>
          <a:bodyPr/>
          <a:lstStyle/>
          <a:p>
            <a:r>
              <a:rPr lang="en-US" dirty="0"/>
              <a:t>More about ‘models’</a:t>
            </a:r>
          </a:p>
        </p:txBody>
      </p:sp>
      <p:sp>
        <p:nvSpPr>
          <p:cNvPr id="3" name="Text Placeholder 2">
            <a:extLst>
              <a:ext uri="{FF2B5EF4-FFF2-40B4-BE49-F238E27FC236}">
                <a16:creationId xmlns:a16="http://schemas.microsoft.com/office/drawing/2014/main" id="{5536419B-7DBD-6546-800D-B4C508057033}"/>
              </a:ext>
            </a:extLst>
          </p:cNvPr>
          <p:cNvSpPr>
            <a:spLocks noGrp="1"/>
          </p:cNvSpPr>
          <p:nvPr>
            <p:ph type="body" sz="quarter" idx="13"/>
          </p:nvPr>
        </p:nvSpPr>
        <p:spPr/>
        <p:txBody>
          <a:bodyPr/>
          <a:lstStyle/>
          <a:p>
            <a:endParaRPr lang="en-US" dirty="0"/>
          </a:p>
          <a:p>
            <a:r>
              <a:rPr lang="en-US" dirty="0"/>
              <a:t>Inductive nature </a:t>
            </a:r>
          </a:p>
          <a:p>
            <a:r>
              <a:rPr lang="en-US" dirty="0"/>
              <a:t>Sample size </a:t>
            </a:r>
          </a:p>
          <a:p>
            <a:r>
              <a:rPr lang="en-US" dirty="0"/>
              <a:t>Inductive bias and </a:t>
            </a:r>
            <a:r>
              <a:rPr lang="en-US" dirty="0" err="1"/>
              <a:t>generalisation</a:t>
            </a:r>
            <a:r>
              <a:rPr lang="en-US" dirty="0"/>
              <a:t> </a:t>
            </a:r>
          </a:p>
          <a:p>
            <a:endParaRPr lang="en-US" dirty="0"/>
          </a:p>
        </p:txBody>
      </p:sp>
      <p:pic>
        <p:nvPicPr>
          <p:cNvPr id="1026" name="Picture 2" descr="turned on flat screen monitor">
            <a:extLst>
              <a:ext uri="{FF2B5EF4-FFF2-40B4-BE49-F238E27FC236}">
                <a16:creationId xmlns:a16="http://schemas.microsoft.com/office/drawing/2014/main" id="{0200BD3F-4E16-0643-976A-D32E4BF9A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179" y="4117648"/>
            <a:ext cx="3177703" cy="23832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BC4EC2E-8894-A041-8CEE-CFD77907CB2B}"/>
              </a:ext>
            </a:extLst>
          </p:cNvPr>
          <p:cNvSpPr>
            <a:spLocks noGrp="1"/>
          </p:cNvSpPr>
          <p:nvPr>
            <p:ph type="sldNum" sz="quarter" idx="12"/>
          </p:nvPr>
        </p:nvSpPr>
        <p:spPr/>
        <p:txBody>
          <a:bodyPr/>
          <a:lstStyle/>
          <a:p>
            <a:fld id="{016687C5-7511-7743-B429-3BDBE272F28B}" type="slidenum">
              <a:rPr lang="en-US" smtClean="0"/>
              <a:t>17</a:t>
            </a:fld>
            <a:endParaRPr lang="en-US"/>
          </a:p>
        </p:txBody>
      </p:sp>
    </p:spTree>
    <p:extLst>
      <p:ext uri="{BB962C8B-B14F-4D97-AF65-F5344CB8AC3E}">
        <p14:creationId xmlns:p14="http://schemas.microsoft.com/office/powerpoint/2010/main" val="3913210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is Supervised Learning?</a:t>
            </a:r>
          </a:p>
        </p:txBody>
      </p:sp>
      <p:sp>
        <p:nvSpPr>
          <p:cNvPr id="5" name="TextBox 4">
            <a:extLst>
              <a:ext uri="{FF2B5EF4-FFF2-40B4-BE49-F238E27FC236}">
                <a16:creationId xmlns:a16="http://schemas.microsoft.com/office/drawing/2014/main" id="{454DB12A-FEA8-0F40-8B93-7337A2053B61}"/>
              </a:ext>
            </a:extLst>
          </p:cNvPr>
          <p:cNvSpPr txBox="1"/>
          <p:nvPr/>
        </p:nvSpPr>
        <p:spPr>
          <a:xfrm>
            <a:off x="838200" y="1673157"/>
            <a:ext cx="9609306" cy="738664"/>
          </a:xfrm>
          <a:prstGeom prst="rect">
            <a:avLst/>
          </a:prstGeom>
          <a:noFill/>
        </p:spPr>
        <p:txBody>
          <a:bodyPr wrap="square" rtlCol="0">
            <a:spAutoFit/>
          </a:bodyPr>
          <a:lstStyle/>
          <a:p>
            <a:r>
              <a:rPr lang="en-GB" sz="2400" dirty="0">
                <a:solidFill>
                  <a:srgbClr val="212322"/>
                </a:solidFill>
              </a:rPr>
              <a:t>Supervise = “</a:t>
            </a:r>
            <a:r>
              <a:rPr lang="en-GB" sz="2400" b="0" i="0" dirty="0">
                <a:solidFill>
                  <a:srgbClr val="212322"/>
                </a:solidFill>
                <a:effectLst/>
                <a:latin typeface="arial" panose="020B0604020202020204" pitchFamily="34" charset="0"/>
              </a:rPr>
              <a:t>observe and direct the execution of (a task or activity)”</a:t>
            </a:r>
          </a:p>
          <a:p>
            <a:endParaRPr lang="en-US" dirty="0"/>
          </a:p>
        </p:txBody>
      </p:sp>
      <p:sp>
        <p:nvSpPr>
          <p:cNvPr id="3" name="Text Placeholder 2"/>
          <p:cNvSpPr>
            <a:spLocks noGrp="1"/>
          </p:cNvSpPr>
          <p:nvPr>
            <p:ph type="body" sz="quarter" idx="13"/>
          </p:nvPr>
        </p:nvSpPr>
        <p:spPr>
          <a:xfrm>
            <a:off x="538612" y="3186602"/>
            <a:ext cx="4702354" cy="2195350"/>
          </a:xfrm>
        </p:spPr>
        <p:txBody>
          <a:bodyPr>
            <a:normAutofit fontScale="92500" lnSpcReduction="20000"/>
          </a:bodyPr>
          <a:lstStyle/>
          <a:p>
            <a:endParaRPr lang="en-GB" dirty="0">
              <a:solidFill>
                <a:srgbClr val="212322"/>
              </a:solidFill>
              <a:latin typeface="arial" panose="020B0604020202020204" pitchFamily="34" charset="0"/>
            </a:endParaRPr>
          </a:p>
          <a:p>
            <a:r>
              <a:rPr lang="en-GB" dirty="0">
                <a:solidFill>
                  <a:srgbClr val="212322"/>
                </a:solidFill>
                <a:latin typeface="arial" panose="020B0604020202020204" pitchFamily="34" charset="0"/>
              </a:rPr>
              <a:t>How do you supervise a machine learning model?</a:t>
            </a:r>
          </a:p>
          <a:p>
            <a:endParaRPr lang="en-GB" dirty="0">
              <a:solidFill>
                <a:srgbClr val="212322"/>
              </a:solidFill>
              <a:latin typeface="arial" panose="020B0604020202020204" pitchFamily="34" charset="0"/>
            </a:endParaRPr>
          </a:p>
          <a:p>
            <a:r>
              <a:rPr lang="en-GB" dirty="0">
                <a:solidFill>
                  <a:srgbClr val="212322"/>
                </a:solidFill>
                <a:latin typeface="arial" panose="020B0604020202020204" pitchFamily="34" charset="0"/>
              </a:rPr>
              <a:t>“Teach the model” </a:t>
            </a:r>
          </a:p>
          <a:p>
            <a:pPr lvl="1"/>
            <a:r>
              <a:rPr lang="en-GB" dirty="0">
                <a:solidFill>
                  <a:srgbClr val="212322"/>
                </a:solidFill>
                <a:latin typeface="arial" panose="020B0604020202020204" pitchFamily="34" charset="0"/>
              </a:rPr>
              <a:t>Load the model with knowledge then have it predict future instances </a:t>
            </a:r>
            <a:endParaRPr lang="en-GB" dirty="0">
              <a:solidFill>
                <a:srgbClr val="212322"/>
              </a:solidFill>
            </a:endParaRPr>
          </a:p>
          <a:p>
            <a:pPr lvl="1"/>
            <a:endParaRPr lang="en-GB" dirty="0"/>
          </a:p>
        </p:txBody>
      </p:sp>
      <p:pic>
        <p:nvPicPr>
          <p:cNvPr id="2052" name="Picture 4" descr="boy in gray sweater beside boy in gray and white plaid dress shirt">
            <a:extLst>
              <a:ext uri="{FF2B5EF4-FFF2-40B4-BE49-F238E27FC236}">
                <a16:creationId xmlns:a16="http://schemas.microsoft.com/office/drawing/2014/main" id="{5508D203-DEF6-4447-8F16-68C538CDC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29000"/>
            <a:ext cx="4202113"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509618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Continued…</a:t>
            </a:r>
          </a:p>
        </p:txBody>
      </p:sp>
      <p:sp>
        <p:nvSpPr>
          <p:cNvPr id="3" name="Text Placeholder 2"/>
          <p:cNvSpPr>
            <a:spLocks noGrp="1"/>
          </p:cNvSpPr>
          <p:nvPr>
            <p:ph type="body" sz="quarter" idx="13"/>
          </p:nvPr>
        </p:nvSpPr>
        <p:spPr>
          <a:xfrm>
            <a:off x="838200" y="1453455"/>
            <a:ext cx="9171214" cy="1723523"/>
          </a:xfr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 teach the model by training it with a labelled dataset</a:t>
            </a:r>
          </a:p>
          <a:p>
            <a:pPr lvl="1"/>
            <a:endParaRPr lang="en-GB" dirty="0"/>
          </a:p>
        </p:txBody>
      </p:sp>
      <p:sp>
        <p:nvSpPr>
          <p:cNvPr id="22" name="TextBox 21">
            <a:extLst>
              <a:ext uri="{FF2B5EF4-FFF2-40B4-BE49-F238E27FC236}">
                <a16:creationId xmlns:a16="http://schemas.microsoft.com/office/drawing/2014/main" id="{578F0ACE-FA5B-5046-93FA-39428CEFFA2C}"/>
              </a:ext>
            </a:extLst>
          </p:cNvPr>
          <p:cNvSpPr txBox="1"/>
          <p:nvPr/>
        </p:nvSpPr>
        <p:spPr>
          <a:xfrm>
            <a:off x="494395" y="2747254"/>
            <a:ext cx="1338943" cy="369332"/>
          </a:xfrm>
          <a:prstGeom prst="rect">
            <a:avLst/>
          </a:prstGeom>
          <a:noFill/>
        </p:spPr>
        <p:txBody>
          <a:bodyPr wrap="square" rtlCol="0">
            <a:spAutoFit/>
          </a:bodyPr>
          <a:lstStyle/>
          <a:p>
            <a:r>
              <a:rPr lang="en-US" b="1" dirty="0">
                <a:solidFill>
                  <a:srgbClr val="002060"/>
                </a:solidFill>
              </a:rPr>
              <a:t>Features</a:t>
            </a:r>
          </a:p>
        </p:txBody>
      </p:sp>
      <p:cxnSp>
        <p:nvCxnSpPr>
          <p:cNvPr id="19" name="Elbow Connector 18">
            <a:extLst>
              <a:ext uri="{FF2B5EF4-FFF2-40B4-BE49-F238E27FC236}">
                <a16:creationId xmlns:a16="http://schemas.microsoft.com/office/drawing/2014/main" id="{E56156C7-1CA1-9F49-948C-4C6DE9DF8236}"/>
              </a:ext>
              <a:ext uri="{C183D7F6-B498-43B3-948B-1728B52AA6E4}">
                <adec:decorative xmlns:adec="http://schemas.microsoft.com/office/drawing/2017/decorative" val="1"/>
              </a:ext>
            </a:extLst>
          </p:cNvPr>
          <p:cNvCxnSpPr/>
          <p:nvPr/>
        </p:nvCxnSpPr>
        <p:spPr>
          <a:xfrm rot="10800000">
            <a:off x="1833339" y="2931920"/>
            <a:ext cx="1126671" cy="245058"/>
          </a:xfrm>
          <a:prstGeom prst="bentConnector3">
            <a:avLst>
              <a:gd name="adj1" fmla="val 41304"/>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7170" name="Picture 2">
            <a:extLst>
              <a:ext uri="{FF2B5EF4-FFF2-40B4-BE49-F238E27FC236}">
                <a16:creationId xmlns:a16="http://schemas.microsoft.com/office/drawing/2014/main" id="{BFEA4842-2631-2F45-8466-AB340A3EED44}"/>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31" r="4176" b="11817"/>
          <a:stretch/>
        </p:blipFill>
        <p:spPr bwMode="auto">
          <a:xfrm>
            <a:off x="3189855" y="2746891"/>
            <a:ext cx="5281953" cy="199849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F264475-3834-5247-B933-85922A8EEBF0}"/>
              </a:ext>
              <a:ext uri="{C183D7F6-B498-43B3-948B-1728B52AA6E4}">
                <adec:decorative xmlns:adec="http://schemas.microsoft.com/office/drawing/2017/decorative" val="1"/>
              </a:ext>
            </a:extLst>
          </p:cNvPr>
          <p:cNvSpPr/>
          <p:nvPr/>
        </p:nvSpPr>
        <p:spPr>
          <a:xfrm>
            <a:off x="3177723" y="2746891"/>
            <a:ext cx="1149348" cy="1998498"/>
          </a:xfrm>
          <a:prstGeom prst="rect">
            <a:avLst/>
          </a:prstGeom>
          <a:noFill/>
          <a:ln w="34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17F8B7F-9CB7-2745-B115-47A7FCCC54EC}"/>
              </a:ext>
              <a:ext uri="{C183D7F6-B498-43B3-948B-1728B52AA6E4}">
                <adec:decorative xmlns:adec="http://schemas.microsoft.com/office/drawing/2017/decorative" val="1"/>
              </a:ext>
            </a:extLst>
          </p:cNvPr>
          <p:cNvCxnSpPr>
            <a:cxnSpLocks/>
          </p:cNvCxnSpPr>
          <p:nvPr/>
        </p:nvCxnSpPr>
        <p:spPr>
          <a:xfrm>
            <a:off x="8610600" y="2830246"/>
            <a:ext cx="7674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F37D9F5-2933-2549-9CC5-66E5C9E5F148}"/>
              </a:ext>
              <a:ext uri="{C183D7F6-B498-43B3-948B-1728B52AA6E4}">
                <adec:decorative xmlns:adec="http://schemas.microsoft.com/office/drawing/2017/decorative" val="1"/>
              </a:ext>
            </a:extLst>
          </p:cNvPr>
          <p:cNvSpPr/>
          <p:nvPr/>
        </p:nvSpPr>
        <p:spPr>
          <a:xfrm>
            <a:off x="3222428" y="2746890"/>
            <a:ext cx="5208814" cy="228807"/>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17" name="TextBox 16">
            <a:extLst>
              <a:ext uri="{FF2B5EF4-FFF2-40B4-BE49-F238E27FC236}">
                <a16:creationId xmlns:a16="http://schemas.microsoft.com/office/drawing/2014/main" id="{9C08E172-BC30-A441-AD78-9CADC0EEBFA0}"/>
              </a:ext>
            </a:extLst>
          </p:cNvPr>
          <p:cNvSpPr txBox="1"/>
          <p:nvPr/>
        </p:nvSpPr>
        <p:spPr>
          <a:xfrm>
            <a:off x="9522537" y="2645580"/>
            <a:ext cx="1420585" cy="369332"/>
          </a:xfrm>
          <a:prstGeom prst="rect">
            <a:avLst/>
          </a:prstGeom>
          <a:noFill/>
        </p:spPr>
        <p:txBody>
          <a:bodyPr wrap="square" rtlCol="0">
            <a:spAutoFit/>
          </a:bodyPr>
          <a:lstStyle/>
          <a:p>
            <a:r>
              <a:rPr lang="en-US" b="1" dirty="0">
                <a:solidFill>
                  <a:srgbClr val="C00000"/>
                </a:solidFill>
              </a:rPr>
              <a:t>Attributes</a:t>
            </a:r>
          </a:p>
        </p:txBody>
      </p:sp>
      <p:sp>
        <p:nvSpPr>
          <p:cNvPr id="4" name="Slide Number Placeholder 3"/>
          <p:cNvSpPr>
            <a:spLocks noGrp="1"/>
          </p:cNvSpPr>
          <p:nvPr>
            <p:ph type="sldNum" sz="quarter" idx="12"/>
          </p:nvPr>
        </p:nvSpPr>
        <p:spPr/>
        <p:txBody>
          <a:bodyPr/>
          <a:lstStyle/>
          <a:p>
            <a:fld id="{016687C5-7511-7743-B429-3BDBE272F28B}" type="slidenum">
              <a:rPr lang="en-US" smtClean="0"/>
              <a:t>19</a:t>
            </a:fld>
            <a:endParaRPr lang="en-US"/>
          </a:p>
        </p:txBody>
      </p:sp>
    </p:spTree>
    <p:extLst>
      <p:ext uri="{BB962C8B-B14F-4D97-AF65-F5344CB8AC3E}">
        <p14:creationId xmlns:p14="http://schemas.microsoft.com/office/powerpoint/2010/main" val="2832235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0022-A857-3001-189E-A8FEB72EBDCD}"/>
              </a:ext>
            </a:extLst>
          </p:cNvPr>
          <p:cNvSpPr>
            <a:spLocks noGrp="1"/>
          </p:cNvSpPr>
          <p:nvPr>
            <p:ph type="title"/>
          </p:nvPr>
        </p:nvSpPr>
        <p:spPr/>
        <p:txBody>
          <a:bodyPr/>
          <a:lstStyle/>
          <a:p>
            <a:r>
              <a:rPr lang="en-GB" dirty="0"/>
              <a:t>Interaction</a:t>
            </a:r>
          </a:p>
        </p:txBody>
      </p:sp>
      <p:sp>
        <p:nvSpPr>
          <p:cNvPr id="3" name="TextBox 2">
            <a:extLst>
              <a:ext uri="{FF2B5EF4-FFF2-40B4-BE49-F238E27FC236}">
                <a16:creationId xmlns:a16="http://schemas.microsoft.com/office/drawing/2014/main" id="{9A30E060-0FDB-5F9E-77E2-A175C953DB71}"/>
              </a:ext>
            </a:extLst>
          </p:cNvPr>
          <p:cNvSpPr txBox="1"/>
          <p:nvPr/>
        </p:nvSpPr>
        <p:spPr>
          <a:xfrm>
            <a:off x="669470" y="1551215"/>
            <a:ext cx="11108873"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t>During this workshop you can use the Zoom chat for technical questions or comments (to chat with the </a:t>
            </a:r>
            <a:r>
              <a:rPr lang="en-GB" sz="2400" dirty="0" err="1"/>
              <a:t>facilitato</a:t>
            </a:r>
            <a:r>
              <a:rPr lang="en-GB" sz="2400" dirty="0"/>
              <a: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If you want to ask questions in relation to the content of this talk, then you can use the Zoom Q+A function.</a:t>
            </a:r>
          </a:p>
          <a:p>
            <a:endParaRPr lang="en-GB" sz="2400" dirty="0"/>
          </a:p>
          <a:p>
            <a:endParaRPr lang="en-GB" sz="2400" dirty="0"/>
          </a:p>
        </p:txBody>
      </p:sp>
    </p:spTree>
    <p:extLst>
      <p:ext uri="{BB962C8B-B14F-4D97-AF65-F5344CB8AC3E}">
        <p14:creationId xmlns:p14="http://schemas.microsoft.com/office/powerpoint/2010/main" val="132884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Continued</a:t>
            </a:r>
          </a:p>
        </p:txBody>
      </p:sp>
      <p:sp>
        <p:nvSpPr>
          <p:cNvPr id="3" name="Text Placeholder 2"/>
          <p:cNvSpPr>
            <a:spLocks noGrp="1"/>
          </p:cNvSpPr>
          <p:nvPr>
            <p:ph type="body" sz="quarter" idx="13"/>
          </p:nvPr>
        </p:nvSpPr>
        <p:spPr>
          <a:xfrm>
            <a:off x="769908" y="1238471"/>
            <a:ext cx="8843682" cy="4065454"/>
          </a:xfrm>
        </p:spPr>
        <p:txBody>
          <a:bodyPr/>
          <a:lstStyle/>
          <a:p>
            <a:r>
              <a:rPr lang="en-GB" dirty="0"/>
              <a:t>There are two types of supervised learning</a:t>
            </a:r>
          </a:p>
        </p:txBody>
      </p:sp>
      <p:pic>
        <p:nvPicPr>
          <p:cNvPr id="8194" name="Picture 2" descr="Regression vs. Classification in Machine Learning for Beginners |  Simplilearn">
            <a:extLst>
              <a:ext uri="{FF2B5EF4-FFF2-40B4-BE49-F238E27FC236}">
                <a16:creationId xmlns:a16="http://schemas.microsoft.com/office/drawing/2014/main" id="{02832194-3250-184E-9B32-F39109357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96" t="18541" r="7511" b="11857"/>
          <a:stretch/>
        </p:blipFill>
        <p:spPr bwMode="auto">
          <a:xfrm>
            <a:off x="2513095" y="2073728"/>
            <a:ext cx="6008915" cy="27105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A02E16-0CDB-184A-9785-B0B9765198C4}"/>
              </a:ext>
            </a:extLst>
          </p:cNvPr>
          <p:cNvSpPr txBox="1"/>
          <p:nvPr/>
        </p:nvSpPr>
        <p:spPr>
          <a:xfrm>
            <a:off x="1504693" y="5455454"/>
            <a:ext cx="3687056" cy="923330"/>
          </a:xfrm>
          <a:prstGeom prst="rect">
            <a:avLst/>
          </a:prstGeom>
          <a:noFill/>
        </p:spPr>
        <p:txBody>
          <a:bodyPr wrap="square" rtlCol="0">
            <a:spAutoFit/>
          </a:bodyPr>
          <a:lstStyle/>
          <a:p>
            <a:r>
              <a:rPr lang="en-US" dirty="0">
                <a:solidFill>
                  <a:srgbClr val="212322"/>
                </a:solidFill>
              </a:rPr>
              <a:t>i.e. predicting if sepal length increase does sepal width also increase</a:t>
            </a:r>
          </a:p>
        </p:txBody>
      </p:sp>
      <p:sp>
        <p:nvSpPr>
          <p:cNvPr id="8" name="TextBox 7">
            <a:extLst>
              <a:ext uri="{FF2B5EF4-FFF2-40B4-BE49-F238E27FC236}">
                <a16:creationId xmlns:a16="http://schemas.microsoft.com/office/drawing/2014/main" id="{DD9346D5-B01B-0847-9674-50C8344E5A79}"/>
              </a:ext>
            </a:extLst>
          </p:cNvPr>
          <p:cNvSpPr txBox="1"/>
          <p:nvPr/>
        </p:nvSpPr>
        <p:spPr>
          <a:xfrm>
            <a:off x="6515100" y="5455453"/>
            <a:ext cx="3098490" cy="646331"/>
          </a:xfrm>
          <a:prstGeom prst="rect">
            <a:avLst/>
          </a:prstGeom>
          <a:noFill/>
        </p:spPr>
        <p:txBody>
          <a:bodyPr wrap="square" rtlCol="0">
            <a:spAutoFit/>
          </a:bodyPr>
          <a:lstStyle/>
          <a:p>
            <a:r>
              <a:rPr lang="en-US" dirty="0">
                <a:solidFill>
                  <a:srgbClr val="212322"/>
                </a:solidFill>
              </a:rPr>
              <a:t>i.e. predicting class against sepal width </a:t>
            </a:r>
          </a:p>
        </p:txBody>
      </p:sp>
      <p:sp>
        <p:nvSpPr>
          <p:cNvPr id="4" name="Slide Number Placeholder 3"/>
          <p:cNvSpPr>
            <a:spLocks noGrp="1"/>
          </p:cNvSpPr>
          <p:nvPr>
            <p:ph type="sldNum" sz="quarter" idx="12"/>
          </p:nvPr>
        </p:nvSpPr>
        <p:spPr/>
        <p:txBody>
          <a:bodyPr/>
          <a:lstStyle/>
          <a:p>
            <a:fld id="{016687C5-7511-7743-B429-3BDBE272F28B}" type="slidenum">
              <a:rPr lang="en-US" smtClean="0"/>
              <a:t>20</a:t>
            </a:fld>
            <a:endParaRPr lang="en-US"/>
          </a:p>
        </p:txBody>
      </p:sp>
    </p:spTree>
    <p:extLst>
      <p:ext uri="{BB962C8B-B14F-4D97-AF65-F5344CB8AC3E}">
        <p14:creationId xmlns:p14="http://schemas.microsoft.com/office/powerpoint/2010/main" val="175225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85DAC-7912-5445-ABF4-51A91B9A2C59}"/>
              </a:ext>
            </a:extLst>
          </p:cNvPr>
          <p:cNvSpPr>
            <a:spLocks noGrp="1"/>
          </p:cNvSpPr>
          <p:nvPr>
            <p:ph type="title"/>
          </p:nvPr>
        </p:nvSpPr>
        <p:spPr/>
        <p:txBody>
          <a:bodyPr/>
          <a:lstStyle/>
          <a:p>
            <a:r>
              <a:rPr lang="en-US" dirty="0"/>
              <a:t>Supervised Algorithm Examples </a:t>
            </a:r>
          </a:p>
        </p:txBody>
      </p:sp>
      <p:graphicFrame>
        <p:nvGraphicFramePr>
          <p:cNvPr id="5" name="Table 5">
            <a:extLst>
              <a:ext uri="{FF2B5EF4-FFF2-40B4-BE49-F238E27FC236}">
                <a16:creationId xmlns:a16="http://schemas.microsoft.com/office/drawing/2014/main" id="{61214D5F-7554-7545-AA50-1679B1E520AF}"/>
              </a:ext>
            </a:extLst>
          </p:cNvPr>
          <p:cNvGraphicFramePr>
            <a:graphicFrameLocks noGrp="1"/>
          </p:cNvGraphicFramePr>
          <p:nvPr>
            <p:extLst>
              <p:ext uri="{D42A27DB-BD31-4B8C-83A1-F6EECF244321}">
                <p14:modId xmlns:p14="http://schemas.microsoft.com/office/powerpoint/2010/main" val="1649064402"/>
              </p:ext>
            </p:extLst>
          </p:nvPr>
        </p:nvGraphicFramePr>
        <p:xfrm>
          <a:off x="1457298" y="2272032"/>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58436636"/>
                    </a:ext>
                  </a:extLst>
                </a:gridCol>
                <a:gridCol w="4064000">
                  <a:extLst>
                    <a:ext uri="{9D8B030D-6E8A-4147-A177-3AD203B41FA5}">
                      <a16:colId xmlns:a16="http://schemas.microsoft.com/office/drawing/2014/main" val="812512509"/>
                    </a:ext>
                  </a:extLst>
                </a:gridCol>
              </a:tblGrid>
              <a:tr h="370840">
                <a:tc>
                  <a:txBody>
                    <a:bodyPr/>
                    <a:lstStyle/>
                    <a:p>
                      <a:r>
                        <a:rPr lang="en-US" dirty="0"/>
                        <a:t>Classification </a:t>
                      </a:r>
                    </a:p>
                  </a:txBody>
                  <a:tcPr/>
                </a:tc>
                <a:tc>
                  <a:txBody>
                    <a:bodyPr/>
                    <a:lstStyle/>
                    <a:p>
                      <a:r>
                        <a:rPr lang="en-US" dirty="0"/>
                        <a:t>Regression</a:t>
                      </a:r>
                    </a:p>
                  </a:txBody>
                  <a:tcPr/>
                </a:tc>
                <a:extLst>
                  <a:ext uri="{0D108BD9-81ED-4DB2-BD59-A6C34878D82A}">
                    <a16:rowId xmlns:a16="http://schemas.microsoft.com/office/drawing/2014/main" val="174934948"/>
                  </a:ext>
                </a:extLst>
              </a:tr>
              <a:tr h="370840">
                <a:tc>
                  <a:txBody>
                    <a:bodyPr/>
                    <a:lstStyle/>
                    <a:p>
                      <a:r>
                        <a:rPr lang="en-US" dirty="0"/>
                        <a:t>Decision Tree</a:t>
                      </a:r>
                    </a:p>
                  </a:txBody>
                  <a:tcPr/>
                </a:tc>
                <a:tc>
                  <a:txBody>
                    <a:bodyPr/>
                    <a:lstStyle/>
                    <a:p>
                      <a:r>
                        <a:rPr lang="en-US" dirty="0"/>
                        <a:t>Simple linear regression</a:t>
                      </a:r>
                    </a:p>
                  </a:txBody>
                  <a:tcPr/>
                </a:tc>
                <a:extLst>
                  <a:ext uri="{0D108BD9-81ED-4DB2-BD59-A6C34878D82A}">
                    <a16:rowId xmlns:a16="http://schemas.microsoft.com/office/drawing/2014/main" val="1222378126"/>
                  </a:ext>
                </a:extLst>
              </a:tr>
              <a:tr h="370840">
                <a:tc>
                  <a:txBody>
                    <a:bodyPr/>
                    <a:lstStyle/>
                    <a:p>
                      <a:r>
                        <a:rPr lang="en-US" dirty="0"/>
                        <a:t>Random Forecast</a:t>
                      </a:r>
                    </a:p>
                  </a:txBody>
                  <a:tcPr/>
                </a:tc>
                <a:tc>
                  <a:txBody>
                    <a:bodyPr/>
                    <a:lstStyle/>
                    <a:p>
                      <a:r>
                        <a:rPr lang="en-US" dirty="0"/>
                        <a:t>Multiple Linear regression</a:t>
                      </a:r>
                    </a:p>
                  </a:txBody>
                  <a:tcPr/>
                </a:tc>
                <a:extLst>
                  <a:ext uri="{0D108BD9-81ED-4DB2-BD59-A6C34878D82A}">
                    <a16:rowId xmlns:a16="http://schemas.microsoft.com/office/drawing/2014/main" val="2195779354"/>
                  </a:ext>
                </a:extLst>
              </a:tr>
              <a:tr h="370840">
                <a:tc>
                  <a:txBody>
                    <a:bodyPr/>
                    <a:lstStyle/>
                    <a:p>
                      <a:r>
                        <a:rPr lang="en-US" dirty="0"/>
                        <a:t>K-Nearest Neighbor</a:t>
                      </a:r>
                    </a:p>
                  </a:txBody>
                  <a:tcPr/>
                </a:tc>
                <a:tc>
                  <a:txBody>
                    <a:bodyPr/>
                    <a:lstStyle/>
                    <a:p>
                      <a:r>
                        <a:rPr lang="en-US" dirty="0"/>
                        <a:t>Polynomial regression </a:t>
                      </a:r>
                    </a:p>
                  </a:txBody>
                  <a:tcPr/>
                </a:tc>
                <a:extLst>
                  <a:ext uri="{0D108BD9-81ED-4DB2-BD59-A6C34878D82A}">
                    <a16:rowId xmlns:a16="http://schemas.microsoft.com/office/drawing/2014/main" val="2418519986"/>
                  </a:ext>
                </a:extLst>
              </a:tr>
            </a:tbl>
          </a:graphicData>
        </a:graphic>
      </p:graphicFrame>
      <p:sp>
        <p:nvSpPr>
          <p:cNvPr id="4" name="Slide Number Placeholder 3">
            <a:extLst>
              <a:ext uri="{FF2B5EF4-FFF2-40B4-BE49-F238E27FC236}">
                <a16:creationId xmlns:a16="http://schemas.microsoft.com/office/drawing/2014/main" id="{C14EE1D6-3509-2D47-9167-7ECFF2B370E8}"/>
              </a:ext>
            </a:extLst>
          </p:cNvPr>
          <p:cNvSpPr>
            <a:spLocks noGrp="1"/>
          </p:cNvSpPr>
          <p:nvPr>
            <p:ph type="sldNum" sz="quarter" idx="12"/>
          </p:nvPr>
        </p:nvSpPr>
        <p:spPr/>
        <p:txBody>
          <a:bodyPr/>
          <a:lstStyle/>
          <a:p>
            <a:fld id="{016687C5-7511-7743-B429-3BDBE272F28B}" type="slidenum">
              <a:rPr lang="en-US" smtClean="0"/>
              <a:t>21</a:t>
            </a:fld>
            <a:endParaRPr lang="en-US"/>
          </a:p>
        </p:txBody>
      </p:sp>
    </p:spTree>
    <p:extLst>
      <p:ext uri="{BB962C8B-B14F-4D97-AF65-F5344CB8AC3E}">
        <p14:creationId xmlns:p14="http://schemas.microsoft.com/office/powerpoint/2010/main" val="1476354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is unsupervised learning?</a:t>
            </a:r>
          </a:p>
        </p:txBody>
      </p:sp>
      <p:sp>
        <p:nvSpPr>
          <p:cNvPr id="3" name="Text Placeholder 2"/>
          <p:cNvSpPr>
            <a:spLocks noGrp="1"/>
          </p:cNvSpPr>
          <p:nvPr>
            <p:ph type="body" sz="quarter" idx="13"/>
          </p:nvPr>
        </p:nvSpPr>
        <p:spPr>
          <a:xfrm>
            <a:off x="852164" y="1542222"/>
            <a:ext cx="8843682" cy="4065454"/>
          </a:xfrm>
        </p:spPr>
        <p:txBody>
          <a:bodyPr>
            <a:normAutofit/>
          </a:bodyPr>
          <a:lstStyle/>
          <a:p>
            <a:r>
              <a:rPr lang="en-GB" dirty="0"/>
              <a:t>We do not supervise the model but instead let the model work on its own to discover information that may not be visible </a:t>
            </a:r>
          </a:p>
          <a:p>
            <a:endParaRPr lang="en-GB" dirty="0"/>
          </a:p>
          <a:p>
            <a:endParaRPr lang="en-GB" dirty="0"/>
          </a:p>
          <a:p>
            <a:endParaRPr lang="en-GB" dirty="0"/>
          </a:p>
        </p:txBody>
      </p:sp>
      <p:pic>
        <p:nvPicPr>
          <p:cNvPr id="1028" name="Picture 4" descr="Centroid Neural Network: An Efficient and Stable Clustering Algorithm! |  LaptrinhX">
            <a:extLst>
              <a:ext uri="{FF2B5EF4-FFF2-40B4-BE49-F238E27FC236}">
                <a16:creationId xmlns:a16="http://schemas.microsoft.com/office/drawing/2014/main" id="{8D7FBAB5-4AD3-4E25-B49A-A763CE736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352" y="2747212"/>
            <a:ext cx="6522248" cy="331574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16687C5-7511-7743-B429-3BDBE272F28B}" type="slidenum">
              <a:rPr lang="en-US" smtClean="0"/>
              <a:t>22</a:t>
            </a:fld>
            <a:endParaRPr lang="en-US"/>
          </a:p>
        </p:txBody>
      </p:sp>
    </p:spTree>
    <p:extLst>
      <p:ext uri="{BB962C8B-B14F-4D97-AF65-F5344CB8AC3E}">
        <p14:creationId xmlns:p14="http://schemas.microsoft.com/office/powerpoint/2010/main" val="2114897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5FA5E-F693-834D-8D28-49A488B8BAF5}"/>
              </a:ext>
            </a:extLst>
          </p:cNvPr>
          <p:cNvSpPr>
            <a:spLocks noGrp="1"/>
          </p:cNvSpPr>
          <p:nvPr>
            <p:ph type="title"/>
          </p:nvPr>
        </p:nvSpPr>
        <p:spPr/>
        <p:txBody>
          <a:bodyPr/>
          <a:lstStyle/>
          <a:p>
            <a:r>
              <a:rPr lang="en-US" dirty="0"/>
              <a:t>Unsupervised Algorithm Examples </a:t>
            </a:r>
          </a:p>
        </p:txBody>
      </p:sp>
      <p:sp>
        <p:nvSpPr>
          <p:cNvPr id="3" name="Text Placeholder 2">
            <a:extLst>
              <a:ext uri="{FF2B5EF4-FFF2-40B4-BE49-F238E27FC236}">
                <a16:creationId xmlns:a16="http://schemas.microsoft.com/office/drawing/2014/main" id="{37E49083-F8FB-6E40-ABE7-DE0C2A884C5F}"/>
              </a:ext>
            </a:extLst>
          </p:cNvPr>
          <p:cNvSpPr>
            <a:spLocks noGrp="1"/>
          </p:cNvSpPr>
          <p:nvPr>
            <p:ph type="body" sz="quarter" idx="13"/>
          </p:nvPr>
        </p:nvSpPr>
        <p:spPr/>
        <p:txBody>
          <a:bodyPr/>
          <a:lstStyle/>
          <a:p>
            <a:pPr marL="0" algn="l" rtl="0" eaLnBrk="1" fontAlgn="t" latinLnBrk="0" hangingPunct="1">
              <a:spcBef>
                <a:spcPts val="0"/>
              </a:spcBef>
              <a:spcAft>
                <a:spcPts val="0"/>
              </a:spcAft>
            </a:pPr>
            <a:r>
              <a:rPr lang="en-US" sz="1800" b="1" i="0" u="none" strike="noStrike" kern="1200" dirty="0">
                <a:solidFill>
                  <a:srgbClr val="FFFFFF"/>
                </a:solidFill>
                <a:effectLst/>
                <a:latin typeface="Arial" panose="020B0604020202020204" pitchFamily="34" charset="0"/>
              </a:rPr>
              <a:t>Classification </a:t>
            </a:r>
            <a:endParaRPr lang="en-GB" sz="1800" b="0" i="0" u="none" strike="noStrike" dirty="0">
              <a:effectLst/>
              <a:latin typeface="Arial" panose="020B0604020202020204" pitchFamily="34" charset="0"/>
            </a:endParaRPr>
          </a:p>
          <a:p>
            <a:endParaRPr lang="en-US" dirty="0"/>
          </a:p>
        </p:txBody>
      </p:sp>
      <p:graphicFrame>
        <p:nvGraphicFramePr>
          <p:cNvPr id="5" name="Table 5">
            <a:extLst>
              <a:ext uri="{FF2B5EF4-FFF2-40B4-BE49-F238E27FC236}">
                <a16:creationId xmlns:a16="http://schemas.microsoft.com/office/drawing/2014/main" id="{EF7C4D15-2068-654F-A231-103DA3A39D49}"/>
              </a:ext>
            </a:extLst>
          </p:cNvPr>
          <p:cNvGraphicFramePr>
            <a:graphicFrameLocks noGrp="1"/>
          </p:cNvGraphicFramePr>
          <p:nvPr>
            <p:extLst>
              <p:ext uri="{D42A27DB-BD31-4B8C-83A1-F6EECF244321}">
                <p14:modId xmlns:p14="http://schemas.microsoft.com/office/powerpoint/2010/main" val="2448973462"/>
              </p:ext>
            </p:extLst>
          </p:nvPr>
        </p:nvGraphicFramePr>
        <p:xfrm>
          <a:off x="690067" y="2042343"/>
          <a:ext cx="9139947" cy="2229876"/>
        </p:xfrm>
        <a:graphic>
          <a:graphicData uri="http://schemas.openxmlformats.org/drawingml/2006/table">
            <a:tbl>
              <a:tblPr firstRow="1" bandRow="1">
                <a:tableStyleId>{5C22544A-7EE6-4342-B048-85BDC9FD1C3A}</a:tableStyleId>
              </a:tblPr>
              <a:tblGrid>
                <a:gridCol w="3046649">
                  <a:extLst>
                    <a:ext uri="{9D8B030D-6E8A-4147-A177-3AD203B41FA5}">
                      <a16:colId xmlns:a16="http://schemas.microsoft.com/office/drawing/2014/main" val="209219373"/>
                    </a:ext>
                  </a:extLst>
                </a:gridCol>
                <a:gridCol w="3046649">
                  <a:extLst>
                    <a:ext uri="{9D8B030D-6E8A-4147-A177-3AD203B41FA5}">
                      <a16:colId xmlns:a16="http://schemas.microsoft.com/office/drawing/2014/main" val="1179006163"/>
                    </a:ext>
                  </a:extLst>
                </a:gridCol>
                <a:gridCol w="3046649">
                  <a:extLst>
                    <a:ext uri="{9D8B030D-6E8A-4147-A177-3AD203B41FA5}">
                      <a16:colId xmlns:a16="http://schemas.microsoft.com/office/drawing/2014/main" val="3860644553"/>
                    </a:ext>
                  </a:extLst>
                </a:gridCol>
              </a:tblGrid>
              <a:tr h="583956">
                <a:tc>
                  <a:txBody>
                    <a:bodyPr/>
                    <a:lstStyle/>
                    <a:p>
                      <a:r>
                        <a:rPr lang="en-US" dirty="0"/>
                        <a:t>Clustering</a:t>
                      </a:r>
                    </a:p>
                  </a:txBody>
                  <a:tcPr/>
                </a:tc>
                <a:tc>
                  <a:txBody>
                    <a:bodyPr/>
                    <a:lstStyle/>
                    <a:p>
                      <a:r>
                        <a:rPr lang="en-US" dirty="0"/>
                        <a:t>Association</a:t>
                      </a:r>
                    </a:p>
                  </a:txBody>
                  <a:tcPr/>
                </a:tc>
                <a:tc>
                  <a:txBody>
                    <a:bodyPr/>
                    <a:lstStyle/>
                    <a:p>
                      <a:r>
                        <a:rPr lang="en-US" dirty="0"/>
                        <a:t>Dimensionality </a:t>
                      </a:r>
                      <a:r>
                        <a:rPr lang="en-US" dirty="0" err="1"/>
                        <a:t>Rediction</a:t>
                      </a:r>
                      <a:endParaRPr lang="en-US" dirty="0"/>
                    </a:p>
                  </a:txBody>
                  <a:tcPr/>
                </a:tc>
                <a:extLst>
                  <a:ext uri="{0D108BD9-81ED-4DB2-BD59-A6C34878D82A}">
                    <a16:rowId xmlns:a16="http://schemas.microsoft.com/office/drawing/2014/main" val="3365185045"/>
                  </a:ext>
                </a:extLst>
              </a:tr>
              <a:tr h="338324">
                <a:tc>
                  <a:txBody>
                    <a:bodyPr/>
                    <a:lstStyle/>
                    <a:p>
                      <a:r>
                        <a:rPr lang="en-US" dirty="0"/>
                        <a:t>K-Means </a:t>
                      </a:r>
                    </a:p>
                  </a:txBody>
                  <a:tcPr/>
                </a:tc>
                <a:tc>
                  <a:txBody>
                    <a:bodyPr/>
                    <a:lstStyle/>
                    <a:p>
                      <a:r>
                        <a:rPr lang="en-US" dirty="0" err="1"/>
                        <a:t>Apriori</a:t>
                      </a:r>
                      <a:r>
                        <a:rPr lang="en-US" dirty="0"/>
                        <a:t> </a:t>
                      </a:r>
                    </a:p>
                  </a:txBody>
                  <a:tcPr/>
                </a:tc>
                <a:tc>
                  <a:txBody>
                    <a:bodyPr/>
                    <a:lstStyle/>
                    <a:p>
                      <a:r>
                        <a:rPr lang="en-US" dirty="0"/>
                        <a:t>Principle component analysis </a:t>
                      </a:r>
                    </a:p>
                  </a:txBody>
                  <a:tcPr/>
                </a:tc>
                <a:extLst>
                  <a:ext uri="{0D108BD9-81ED-4DB2-BD59-A6C34878D82A}">
                    <a16:rowId xmlns:a16="http://schemas.microsoft.com/office/drawing/2014/main" val="855980636"/>
                  </a:ext>
                </a:extLst>
              </a:tr>
              <a:tr h="338324">
                <a:tc>
                  <a:txBody>
                    <a:bodyPr/>
                    <a:lstStyle/>
                    <a:p>
                      <a:r>
                        <a:rPr lang="en-US" dirty="0"/>
                        <a:t>Hierarchical </a:t>
                      </a:r>
                    </a:p>
                  </a:txBody>
                  <a:tcPr/>
                </a:tc>
                <a:tc>
                  <a:txBody>
                    <a:bodyPr/>
                    <a:lstStyle/>
                    <a:p>
                      <a:r>
                        <a:rPr lang="en-US" dirty="0"/>
                        <a:t>Eclat</a:t>
                      </a:r>
                    </a:p>
                  </a:txBody>
                  <a:tcPr/>
                </a:tc>
                <a:tc>
                  <a:txBody>
                    <a:bodyPr/>
                    <a:lstStyle/>
                    <a:p>
                      <a:r>
                        <a:rPr lang="en-US" dirty="0"/>
                        <a:t>Singular Value Decomposition</a:t>
                      </a:r>
                    </a:p>
                  </a:txBody>
                  <a:tcPr/>
                </a:tc>
                <a:extLst>
                  <a:ext uri="{0D108BD9-81ED-4DB2-BD59-A6C34878D82A}">
                    <a16:rowId xmlns:a16="http://schemas.microsoft.com/office/drawing/2014/main" val="3322387836"/>
                  </a:ext>
                </a:extLst>
              </a:tr>
              <a:tr h="338324">
                <a:tc>
                  <a:txBody>
                    <a:bodyPr/>
                    <a:lstStyle/>
                    <a:p>
                      <a:r>
                        <a:rPr lang="en-US" dirty="0"/>
                        <a:t>Probabilistic </a:t>
                      </a:r>
                    </a:p>
                  </a:txBody>
                  <a:tcPr/>
                </a:tc>
                <a:tc>
                  <a:txBody>
                    <a:bodyPr/>
                    <a:lstStyle/>
                    <a:p>
                      <a:r>
                        <a:rPr lang="en-US" dirty="0"/>
                        <a:t>FP-Growth </a:t>
                      </a:r>
                    </a:p>
                  </a:txBody>
                  <a:tcPr/>
                </a:tc>
                <a:tc>
                  <a:txBody>
                    <a:bodyPr/>
                    <a:lstStyle/>
                    <a:p>
                      <a:r>
                        <a:rPr lang="en-US" dirty="0"/>
                        <a:t>Autoencoders</a:t>
                      </a:r>
                    </a:p>
                  </a:txBody>
                  <a:tcPr/>
                </a:tc>
                <a:extLst>
                  <a:ext uri="{0D108BD9-81ED-4DB2-BD59-A6C34878D82A}">
                    <a16:rowId xmlns:a16="http://schemas.microsoft.com/office/drawing/2014/main" val="1588779096"/>
                  </a:ext>
                </a:extLst>
              </a:tr>
            </a:tbl>
          </a:graphicData>
        </a:graphic>
      </p:graphicFrame>
      <p:sp>
        <p:nvSpPr>
          <p:cNvPr id="4" name="Slide Number Placeholder 3">
            <a:extLst>
              <a:ext uri="{FF2B5EF4-FFF2-40B4-BE49-F238E27FC236}">
                <a16:creationId xmlns:a16="http://schemas.microsoft.com/office/drawing/2014/main" id="{24155952-895D-3945-AA90-005AF321C6F6}"/>
              </a:ext>
            </a:extLst>
          </p:cNvPr>
          <p:cNvSpPr>
            <a:spLocks noGrp="1"/>
          </p:cNvSpPr>
          <p:nvPr>
            <p:ph type="sldNum" sz="quarter" idx="12"/>
          </p:nvPr>
        </p:nvSpPr>
        <p:spPr/>
        <p:txBody>
          <a:bodyPr/>
          <a:lstStyle/>
          <a:p>
            <a:fld id="{016687C5-7511-7743-B429-3BDBE272F28B}" type="slidenum">
              <a:rPr lang="en-US" smtClean="0"/>
              <a:t>23</a:t>
            </a:fld>
            <a:endParaRPr lang="en-US"/>
          </a:p>
        </p:txBody>
      </p:sp>
    </p:spTree>
    <p:extLst>
      <p:ext uri="{BB962C8B-B14F-4D97-AF65-F5344CB8AC3E}">
        <p14:creationId xmlns:p14="http://schemas.microsoft.com/office/powerpoint/2010/main" val="1111173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755D6-1A8A-7F46-AA38-10D9EE6E0986}"/>
              </a:ext>
            </a:extLst>
          </p:cNvPr>
          <p:cNvSpPr>
            <a:spLocks noGrp="1"/>
          </p:cNvSpPr>
          <p:nvPr>
            <p:ph type="title"/>
          </p:nvPr>
        </p:nvSpPr>
        <p:spPr/>
        <p:txBody>
          <a:bodyPr/>
          <a:lstStyle/>
          <a:p>
            <a:r>
              <a:rPr lang="en-US" dirty="0"/>
              <a:t>Other Machine Learning Methods </a:t>
            </a:r>
          </a:p>
        </p:txBody>
      </p:sp>
      <p:sp>
        <p:nvSpPr>
          <p:cNvPr id="3" name="Text Placeholder 2">
            <a:extLst>
              <a:ext uri="{FF2B5EF4-FFF2-40B4-BE49-F238E27FC236}">
                <a16:creationId xmlns:a16="http://schemas.microsoft.com/office/drawing/2014/main" id="{4410724B-A383-0844-9993-1986FC6A97CA}"/>
              </a:ext>
            </a:extLst>
          </p:cNvPr>
          <p:cNvSpPr>
            <a:spLocks noGrp="1"/>
          </p:cNvSpPr>
          <p:nvPr>
            <p:ph type="body" sz="quarter" idx="13"/>
          </p:nvPr>
        </p:nvSpPr>
        <p:spPr>
          <a:xfrm>
            <a:off x="838200" y="1989584"/>
            <a:ext cx="8843682" cy="4065454"/>
          </a:xfrm>
        </p:spPr>
        <p:txBody>
          <a:bodyPr/>
          <a:lstStyle/>
          <a:p>
            <a:r>
              <a:rPr lang="en-GB" dirty="0"/>
              <a:t>Semi-supervised learning</a:t>
            </a:r>
          </a:p>
          <a:p>
            <a:r>
              <a:rPr lang="en-GB" dirty="0"/>
              <a:t>Reinforcement Learning</a:t>
            </a:r>
          </a:p>
          <a:p>
            <a:r>
              <a:rPr lang="en-GB" dirty="0"/>
              <a:t>Deep Learning </a:t>
            </a:r>
          </a:p>
          <a:p>
            <a:endParaRPr lang="en-US" dirty="0"/>
          </a:p>
        </p:txBody>
      </p:sp>
      <p:sp>
        <p:nvSpPr>
          <p:cNvPr id="4" name="Slide Number Placeholder 3">
            <a:extLst>
              <a:ext uri="{FF2B5EF4-FFF2-40B4-BE49-F238E27FC236}">
                <a16:creationId xmlns:a16="http://schemas.microsoft.com/office/drawing/2014/main" id="{4325E8D5-713F-C249-BEE1-68DB82A11A03}"/>
              </a:ext>
            </a:extLst>
          </p:cNvPr>
          <p:cNvSpPr>
            <a:spLocks noGrp="1"/>
          </p:cNvSpPr>
          <p:nvPr>
            <p:ph type="sldNum" sz="quarter" idx="12"/>
          </p:nvPr>
        </p:nvSpPr>
        <p:spPr/>
        <p:txBody>
          <a:bodyPr/>
          <a:lstStyle/>
          <a:p>
            <a:fld id="{016687C5-7511-7743-B429-3BDBE272F28B}" type="slidenum">
              <a:rPr lang="en-US" smtClean="0"/>
              <a:t>24</a:t>
            </a:fld>
            <a:endParaRPr lang="en-US"/>
          </a:p>
        </p:txBody>
      </p:sp>
    </p:spTree>
    <p:extLst>
      <p:ext uri="{BB962C8B-B14F-4D97-AF65-F5344CB8AC3E}">
        <p14:creationId xmlns:p14="http://schemas.microsoft.com/office/powerpoint/2010/main" val="154947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D2E6-B095-D04D-9F22-0AFAF22B83BD}"/>
              </a:ext>
            </a:extLst>
          </p:cNvPr>
          <p:cNvSpPr>
            <a:spLocks noGrp="1"/>
          </p:cNvSpPr>
          <p:nvPr>
            <p:ph type="title"/>
          </p:nvPr>
        </p:nvSpPr>
        <p:spPr/>
        <p:txBody>
          <a:bodyPr/>
          <a:lstStyle/>
          <a:p>
            <a:r>
              <a:rPr lang="en-US" dirty="0"/>
              <a:t>7 Steps of Machine Learning </a:t>
            </a:r>
          </a:p>
        </p:txBody>
      </p:sp>
      <p:sp>
        <p:nvSpPr>
          <p:cNvPr id="3" name="Text Placeholder 2">
            <a:extLst>
              <a:ext uri="{FF2B5EF4-FFF2-40B4-BE49-F238E27FC236}">
                <a16:creationId xmlns:a16="http://schemas.microsoft.com/office/drawing/2014/main" id="{3DB3BCA9-81D5-704E-8C10-AF8F1E032800}"/>
              </a:ext>
            </a:extLst>
          </p:cNvPr>
          <p:cNvSpPr>
            <a:spLocks noGrp="1"/>
          </p:cNvSpPr>
          <p:nvPr>
            <p:ph type="body" sz="quarter" idx="13"/>
          </p:nvPr>
        </p:nvSpPr>
        <p:spPr/>
        <p:txBody>
          <a:bodyPr/>
          <a:lstStyle/>
          <a:p>
            <a:pPr marL="457200" indent="-457200">
              <a:buFont typeface="+mj-lt"/>
              <a:buAutoNum type="arabicPeriod"/>
            </a:pPr>
            <a:r>
              <a:rPr lang="en-US" dirty="0"/>
              <a:t>Collect Data</a:t>
            </a:r>
          </a:p>
          <a:p>
            <a:pPr marL="457200" indent="-457200">
              <a:buFont typeface="+mj-lt"/>
              <a:buAutoNum type="arabicPeriod"/>
            </a:pPr>
            <a:r>
              <a:rPr lang="en-US" dirty="0"/>
              <a:t>Data Preparation </a:t>
            </a:r>
          </a:p>
          <a:p>
            <a:pPr marL="457200" indent="-457200">
              <a:buFont typeface="+mj-lt"/>
              <a:buAutoNum type="arabicPeriod"/>
            </a:pPr>
            <a:r>
              <a:rPr lang="en-US" dirty="0"/>
              <a:t>Choosing a model </a:t>
            </a:r>
          </a:p>
          <a:p>
            <a:pPr marL="457200" indent="-457200">
              <a:buFont typeface="+mj-lt"/>
              <a:buAutoNum type="arabicPeriod"/>
            </a:pPr>
            <a:r>
              <a:rPr lang="en-US" dirty="0"/>
              <a:t>Training </a:t>
            </a:r>
          </a:p>
          <a:p>
            <a:pPr marL="457200" indent="-457200">
              <a:buFont typeface="+mj-lt"/>
              <a:buAutoNum type="arabicPeriod"/>
            </a:pPr>
            <a:r>
              <a:rPr lang="en-US" dirty="0"/>
              <a:t>Evaluation</a:t>
            </a:r>
          </a:p>
          <a:p>
            <a:pPr marL="457200" indent="-457200">
              <a:buFont typeface="+mj-lt"/>
              <a:buAutoNum type="arabicPeriod"/>
            </a:pPr>
            <a:r>
              <a:rPr lang="en-US" dirty="0"/>
              <a:t>Parameter Tuning </a:t>
            </a:r>
          </a:p>
          <a:p>
            <a:pPr marL="457200" indent="-457200">
              <a:buFont typeface="+mj-lt"/>
              <a:buAutoNum type="arabicPeriod"/>
            </a:pPr>
            <a:r>
              <a:rPr lang="en-US" dirty="0"/>
              <a:t>Prediction  </a:t>
            </a:r>
          </a:p>
        </p:txBody>
      </p:sp>
      <p:sp>
        <p:nvSpPr>
          <p:cNvPr id="5" name="TextBox 4">
            <a:extLst>
              <a:ext uri="{FF2B5EF4-FFF2-40B4-BE49-F238E27FC236}">
                <a16:creationId xmlns:a16="http://schemas.microsoft.com/office/drawing/2014/main" id="{6CB3DFBA-138C-8C44-892E-D2835010E53F}"/>
              </a:ext>
            </a:extLst>
          </p:cNvPr>
          <p:cNvSpPr txBox="1"/>
          <p:nvPr/>
        </p:nvSpPr>
        <p:spPr>
          <a:xfrm>
            <a:off x="1257300" y="6270171"/>
            <a:ext cx="2591479" cy="369332"/>
          </a:xfrm>
          <a:prstGeom prst="rect">
            <a:avLst/>
          </a:prstGeom>
          <a:noFill/>
        </p:spPr>
        <p:txBody>
          <a:bodyPr wrap="none" rtlCol="0">
            <a:spAutoFit/>
          </a:bodyPr>
          <a:lstStyle/>
          <a:p>
            <a:r>
              <a:rPr lang="en-US" dirty="0"/>
              <a:t>Credit: </a:t>
            </a:r>
            <a:r>
              <a:rPr lang="en-US" dirty="0" err="1"/>
              <a:t>Yufeng</a:t>
            </a:r>
            <a:r>
              <a:rPr lang="en-US" dirty="0"/>
              <a:t> G, 2017 </a:t>
            </a:r>
          </a:p>
        </p:txBody>
      </p:sp>
      <p:sp>
        <p:nvSpPr>
          <p:cNvPr id="4" name="Slide Number Placeholder 3">
            <a:extLst>
              <a:ext uri="{FF2B5EF4-FFF2-40B4-BE49-F238E27FC236}">
                <a16:creationId xmlns:a16="http://schemas.microsoft.com/office/drawing/2014/main" id="{A5C3BC26-DBA5-7342-9B29-970DCA6C2824}"/>
              </a:ext>
            </a:extLst>
          </p:cNvPr>
          <p:cNvSpPr>
            <a:spLocks noGrp="1"/>
          </p:cNvSpPr>
          <p:nvPr>
            <p:ph type="sldNum" sz="quarter" idx="12"/>
          </p:nvPr>
        </p:nvSpPr>
        <p:spPr/>
        <p:txBody>
          <a:bodyPr/>
          <a:lstStyle/>
          <a:p>
            <a:fld id="{016687C5-7511-7743-B429-3BDBE272F28B}" type="slidenum">
              <a:rPr lang="en-US" smtClean="0"/>
              <a:t>25</a:t>
            </a:fld>
            <a:endParaRPr lang="en-US"/>
          </a:p>
        </p:txBody>
      </p:sp>
    </p:spTree>
    <p:extLst>
      <p:ext uri="{BB962C8B-B14F-4D97-AF65-F5344CB8AC3E}">
        <p14:creationId xmlns:p14="http://schemas.microsoft.com/office/powerpoint/2010/main" val="1486277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4BDAF-3DD9-EE40-9072-C6FA6BBAC94F}"/>
              </a:ext>
            </a:extLst>
          </p:cNvPr>
          <p:cNvSpPr>
            <a:spLocks noGrp="1"/>
          </p:cNvSpPr>
          <p:nvPr>
            <p:ph type="title"/>
          </p:nvPr>
        </p:nvSpPr>
        <p:spPr/>
        <p:txBody>
          <a:bodyPr/>
          <a:lstStyle/>
          <a:p>
            <a:r>
              <a:rPr lang="en-US" dirty="0"/>
              <a:t>Case Study:</a:t>
            </a:r>
          </a:p>
        </p:txBody>
      </p:sp>
      <p:sp>
        <p:nvSpPr>
          <p:cNvPr id="3" name="Text Placeholder 2">
            <a:extLst>
              <a:ext uri="{FF2B5EF4-FFF2-40B4-BE49-F238E27FC236}">
                <a16:creationId xmlns:a16="http://schemas.microsoft.com/office/drawing/2014/main" id="{F9615326-31B1-794D-B3E7-32302D64ECF4}"/>
              </a:ext>
            </a:extLst>
          </p:cNvPr>
          <p:cNvSpPr>
            <a:spLocks noGrp="1"/>
          </p:cNvSpPr>
          <p:nvPr>
            <p:ph type="body" sz="quarter" idx="13"/>
          </p:nvPr>
        </p:nvSpPr>
        <p:spPr/>
        <p:txBody>
          <a:bodyPr/>
          <a:lstStyle/>
          <a:p>
            <a:r>
              <a:rPr lang="en-US" dirty="0"/>
              <a:t>Let’s say we have been asked to create a system that answers the question of whether a food item can be classed as an ‘apple’ or as an ‘orange’ </a:t>
            </a:r>
          </a:p>
        </p:txBody>
      </p:sp>
      <p:pic>
        <p:nvPicPr>
          <p:cNvPr id="6" name="Picture 5" descr="Hands holding an apple and an orange">
            <a:extLst>
              <a:ext uri="{FF2B5EF4-FFF2-40B4-BE49-F238E27FC236}">
                <a16:creationId xmlns:a16="http://schemas.microsoft.com/office/drawing/2014/main" id="{515FB4FB-00C9-4B44-B26F-ED62AD3B9705}"/>
              </a:ext>
            </a:extLst>
          </p:cNvPr>
          <p:cNvPicPr>
            <a:picLocks noChangeAspect="1"/>
          </p:cNvPicPr>
          <p:nvPr/>
        </p:nvPicPr>
        <p:blipFill>
          <a:blip r:embed="rId3"/>
          <a:stretch>
            <a:fillRect/>
          </a:stretch>
        </p:blipFill>
        <p:spPr>
          <a:xfrm>
            <a:off x="3012314" y="3151414"/>
            <a:ext cx="4833364" cy="3204936"/>
          </a:xfrm>
          <a:prstGeom prst="rect">
            <a:avLst/>
          </a:prstGeom>
        </p:spPr>
      </p:pic>
      <p:sp>
        <p:nvSpPr>
          <p:cNvPr id="4" name="Slide Number Placeholder 3">
            <a:extLst>
              <a:ext uri="{FF2B5EF4-FFF2-40B4-BE49-F238E27FC236}">
                <a16:creationId xmlns:a16="http://schemas.microsoft.com/office/drawing/2014/main" id="{25B2F57B-E6EE-1D4B-A169-57BE3BC9B349}"/>
              </a:ext>
            </a:extLst>
          </p:cNvPr>
          <p:cNvSpPr>
            <a:spLocks noGrp="1"/>
          </p:cNvSpPr>
          <p:nvPr>
            <p:ph type="sldNum" sz="quarter" idx="12"/>
          </p:nvPr>
        </p:nvSpPr>
        <p:spPr/>
        <p:txBody>
          <a:bodyPr/>
          <a:lstStyle/>
          <a:p>
            <a:fld id="{016687C5-7511-7743-B429-3BDBE272F28B}" type="slidenum">
              <a:rPr lang="en-US" smtClean="0"/>
              <a:t>26</a:t>
            </a:fld>
            <a:endParaRPr lang="en-US"/>
          </a:p>
        </p:txBody>
      </p:sp>
    </p:spTree>
    <p:extLst>
      <p:ext uri="{BB962C8B-B14F-4D97-AF65-F5344CB8AC3E}">
        <p14:creationId xmlns:p14="http://schemas.microsoft.com/office/powerpoint/2010/main" val="2245613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97BD-FE0E-1F41-81D2-C151E9D6F092}"/>
              </a:ext>
            </a:extLst>
          </p:cNvPr>
          <p:cNvSpPr>
            <a:spLocks noGrp="1"/>
          </p:cNvSpPr>
          <p:nvPr>
            <p:ph type="title"/>
          </p:nvPr>
        </p:nvSpPr>
        <p:spPr/>
        <p:txBody>
          <a:bodyPr/>
          <a:lstStyle/>
          <a:p>
            <a:r>
              <a:rPr lang="en-US" dirty="0"/>
              <a:t>Step 1 – Gather data </a:t>
            </a:r>
          </a:p>
        </p:txBody>
      </p:sp>
      <p:graphicFrame>
        <p:nvGraphicFramePr>
          <p:cNvPr id="5" name="Table 5">
            <a:extLst>
              <a:ext uri="{FF2B5EF4-FFF2-40B4-BE49-F238E27FC236}">
                <a16:creationId xmlns:a16="http://schemas.microsoft.com/office/drawing/2014/main" id="{A7243E25-B0A3-3243-96BF-6415710A2B9D}"/>
              </a:ext>
            </a:extLst>
          </p:cNvPr>
          <p:cNvGraphicFramePr>
            <a:graphicFrameLocks noGrp="1"/>
          </p:cNvGraphicFramePr>
          <p:nvPr>
            <p:extLst>
              <p:ext uri="{D42A27DB-BD31-4B8C-83A1-F6EECF244321}">
                <p14:modId xmlns:p14="http://schemas.microsoft.com/office/powerpoint/2010/main" val="3324748775"/>
              </p:ext>
            </p:extLst>
          </p:nvPr>
        </p:nvGraphicFramePr>
        <p:xfrm>
          <a:off x="1261355" y="231648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56343153"/>
                    </a:ext>
                  </a:extLst>
                </a:gridCol>
                <a:gridCol w="2709333">
                  <a:extLst>
                    <a:ext uri="{9D8B030D-6E8A-4147-A177-3AD203B41FA5}">
                      <a16:colId xmlns:a16="http://schemas.microsoft.com/office/drawing/2014/main" val="892753967"/>
                    </a:ext>
                  </a:extLst>
                </a:gridCol>
                <a:gridCol w="2709333">
                  <a:extLst>
                    <a:ext uri="{9D8B030D-6E8A-4147-A177-3AD203B41FA5}">
                      <a16:colId xmlns:a16="http://schemas.microsoft.com/office/drawing/2014/main" val="2444651249"/>
                    </a:ext>
                  </a:extLst>
                </a:gridCol>
              </a:tblGrid>
              <a:tr h="370840">
                <a:tc>
                  <a:txBody>
                    <a:bodyPr/>
                    <a:lstStyle/>
                    <a:p>
                      <a:r>
                        <a:rPr lang="en-US" dirty="0" err="1"/>
                        <a:t>Colour</a:t>
                      </a:r>
                      <a:endParaRPr lang="en-US" dirty="0"/>
                    </a:p>
                  </a:txBody>
                  <a:tcPr/>
                </a:tc>
                <a:tc>
                  <a:txBody>
                    <a:bodyPr/>
                    <a:lstStyle/>
                    <a:p>
                      <a:r>
                        <a:rPr lang="en-US" dirty="0"/>
                        <a:t>Shape </a:t>
                      </a:r>
                    </a:p>
                  </a:txBody>
                  <a:tcPr/>
                </a:tc>
                <a:tc>
                  <a:txBody>
                    <a:bodyPr/>
                    <a:lstStyle/>
                    <a:p>
                      <a:r>
                        <a:rPr lang="en-US" dirty="0"/>
                        <a:t>Apple or Orange</a:t>
                      </a:r>
                    </a:p>
                  </a:txBody>
                  <a:tcPr/>
                </a:tc>
                <a:extLst>
                  <a:ext uri="{0D108BD9-81ED-4DB2-BD59-A6C34878D82A}">
                    <a16:rowId xmlns:a16="http://schemas.microsoft.com/office/drawing/2014/main" val="2212088774"/>
                  </a:ext>
                </a:extLst>
              </a:tr>
              <a:tr h="370840">
                <a:tc>
                  <a:txBody>
                    <a:bodyPr/>
                    <a:lstStyle/>
                    <a:p>
                      <a:r>
                        <a:rPr lang="en-US" dirty="0"/>
                        <a:t>Green</a:t>
                      </a:r>
                    </a:p>
                  </a:txBody>
                  <a:tcPr/>
                </a:tc>
                <a:tc>
                  <a:txBody>
                    <a:bodyPr/>
                    <a:lstStyle/>
                    <a:p>
                      <a:r>
                        <a:rPr lang="en-US" dirty="0"/>
                        <a:t>Round</a:t>
                      </a:r>
                    </a:p>
                  </a:txBody>
                  <a:tcPr/>
                </a:tc>
                <a:tc>
                  <a:txBody>
                    <a:bodyPr/>
                    <a:lstStyle/>
                    <a:p>
                      <a:r>
                        <a:rPr lang="en-US" dirty="0"/>
                        <a:t>Apple</a:t>
                      </a:r>
                    </a:p>
                  </a:txBody>
                  <a:tcPr/>
                </a:tc>
                <a:extLst>
                  <a:ext uri="{0D108BD9-81ED-4DB2-BD59-A6C34878D82A}">
                    <a16:rowId xmlns:a16="http://schemas.microsoft.com/office/drawing/2014/main" val="3649475881"/>
                  </a:ext>
                </a:extLst>
              </a:tr>
              <a:tr h="370840">
                <a:tc>
                  <a:txBody>
                    <a:bodyPr/>
                    <a:lstStyle/>
                    <a:p>
                      <a:r>
                        <a:rPr lang="en-US" dirty="0"/>
                        <a:t>Orange</a:t>
                      </a:r>
                    </a:p>
                  </a:txBody>
                  <a:tcPr/>
                </a:tc>
                <a:tc>
                  <a:txBody>
                    <a:bodyPr/>
                    <a:lstStyle/>
                    <a:p>
                      <a:r>
                        <a:rPr lang="en-US" dirty="0"/>
                        <a:t>Round</a:t>
                      </a:r>
                    </a:p>
                  </a:txBody>
                  <a:tcPr/>
                </a:tc>
                <a:tc>
                  <a:txBody>
                    <a:bodyPr/>
                    <a:lstStyle/>
                    <a:p>
                      <a:r>
                        <a:rPr lang="en-US" dirty="0"/>
                        <a:t>Orange</a:t>
                      </a:r>
                    </a:p>
                  </a:txBody>
                  <a:tcPr/>
                </a:tc>
                <a:extLst>
                  <a:ext uri="{0D108BD9-81ED-4DB2-BD59-A6C34878D82A}">
                    <a16:rowId xmlns:a16="http://schemas.microsoft.com/office/drawing/2014/main" val="2466003501"/>
                  </a:ext>
                </a:extLst>
              </a:tr>
            </a:tbl>
          </a:graphicData>
        </a:graphic>
      </p:graphicFrame>
      <p:sp>
        <p:nvSpPr>
          <p:cNvPr id="4" name="Slide Number Placeholder 3">
            <a:extLst>
              <a:ext uri="{FF2B5EF4-FFF2-40B4-BE49-F238E27FC236}">
                <a16:creationId xmlns:a16="http://schemas.microsoft.com/office/drawing/2014/main" id="{9A8DEBFF-D178-BD42-86C1-1AD04BC3DC6E}"/>
              </a:ext>
            </a:extLst>
          </p:cNvPr>
          <p:cNvSpPr>
            <a:spLocks noGrp="1"/>
          </p:cNvSpPr>
          <p:nvPr>
            <p:ph type="sldNum" sz="quarter" idx="12"/>
          </p:nvPr>
        </p:nvSpPr>
        <p:spPr/>
        <p:txBody>
          <a:bodyPr/>
          <a:lstStyle/>
          <a:p>
            <a:fld id="{016687C5-7511-7743-B429-3BDBE272F28B}" type="slidenum">
              <a:rPr lang="en-US" smtClean="0"/>
              <a:t>27</a:t>
            </a:fld>
            <a:endParaRPr lang="en-US"/>
          </a:p>
        </p:txBody>
      </p:sp>
    </p:spTree>
    <p:extLst>
      <p:ext uri="{BB962C8B-B14F-4D97-AF65-F5344CB8AC3E}">
        <p14:creationId xmlns:p14="http://schemas.microsoft.com/office/powerpoint/2010/main" val="2224523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2F5E-D75A-A947-BF97-8DCED322CE90}"/>
              </a:ext>
            </a:extLst>
          </p:cNvPr>
          <p:cNvSpPr>
            <a:spLocks noGrp="1"/>
          </p:cNvSpPr>
          <p:nvPr>
            <p:ph type="title"/>
          </p:nvPr>
        </p:nvSpPr>
        <p:spPr/>
        <p:txBody>
          <a:bodyPr/>
          <a:lstStyle/>
          <a:p>
            <a:r>
              <a:rPr lang="en-US" dirty="0"/>
              <a:t>Step 2 – Prepare Data</a:t>
            </a:r>
          </a:p>
        </p:txBody>
      </p:sp>
      <p:sp>
        <p:nvSpPr>
          <p:cNvPr id="3" name="Text Placeholder 2">
            <a:extLst>
              <a:ext uri="{FF2B5EF4-FFF2-40B4-BE49-F238E27FC236}">
                <a16:creationId xmlns:a16="http://schemas.microsoft.com/office/drawing/2014/main" id="{7506F85C-BA60-414E-A3C2-4EAA6171158A}"/>
              </a:ext>
            </a:extLst>
          </p:cNvPr>
          <p:cNvSpPr>
            <a:spLocks noGrp="1"/>
          </p:cNvSpPr>
          <p:nvPr>
            <p:ph type="body" sz="quarter" idx="13"/>
          </p:nvPr>
        </p:nvSpPr>
        <p:spPr/>
        <p:txBody>
          <a:bodyPr/>
          <a:lstStyle/>
          <a:p>
            <a:r>
              <a:rPr lang="en-US" dirty="0" err="1"/>
              <a:t>Randomise</a:t>
            </a:r>
            <a:r>
              <a:rPr lang="en-US" dirty="0"/>
              <a:t> the order of your data </a:t>
            </a:r>
          </a:p>
          <a:p>
            <a:r>
              <a:rPr lang="en-US" dirty="0"/>
              <a:t>Examine for any skewness </a:t>
            </a:r>
          </a:p>
          <a:p>
            <a:r>
              <a:rPr lang="en-US" dirty="0"/>
              <a:t>Split data into two parts</a:t>
            </a:r>
          </a:p>
          <a:p>
            <a:pPr lvl="1"/>
            <a:r>
              <a:rPr lang="en-US" dirty="0"/>
              <a:t>~80% would be used for training </a:t>
            </a:r>
          </a:p>
          <a:p>
            <a:pPr lvl="1"/>
            <a:r>
              <a:rPr lang="en-US" dirty="0"/>
              <a:t>~20% would be used for the evaluation process</a:t>
            </a:r>
          </a:p>
        </p:txBody>
      </p:sp>
      <p:sp>
        <p:nvSpPr>
          <p:cNvPr id="4" name="Slide Number Placeholder 3">
            <a:extLst>
              <a:ext uri="{FF2B5EF4-FFF2-40B4-BE49-F238E27FC236}">
                <a16:creationId xmlns:a16="http://schemas.microsoft.com/office/drawing/2014/main" id="{A5A7FF90-DAB9-4E44-A8ED-5936C5F78FE6}"/>
              </a:ext>
            </a:extLst>
          </p:cNvPr>
          <p:cNvSpPr>
            <a:spLocks noGrp="1"/>
          </p:cNvSpPr>
          <p:nvPr>
            <p:ph type="sldNum" sz="quarter" idx="12"/>
          </p:nvPr>
        </p:nvSpPr>
        <p:spPr/>
        <p:txBody>
          <a:bodyPr/>
          <a:lstStyle/>
          <a:p>
            <a:fld id="{016687C5-7511-7743-B429-3BDBE272F28B}" type="slidenum">
              <a:rPr lang="en-US" smtClean="0"/>
              <a:t>28</a:t>
            </a:fld>
            <a:endParaRPr lang="en-US"/>
          </a:p>
        </p:txBody>
      </p:sp>
    </p:spTree>
    <p:extLst>
      <p:ext uri="{BB962C8B-B14F-4D97-AF65-F5344CB8AC3E}">
        <p14:creationId xmlns:p14="http://schemas.microsoft.com/office/powerpoint/2010/main" val="1332618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34A0C-DB90-694E-9801-3A91236D25ED}"/>
              </a:ext>
            </a:extLst>
          </p:cNvPr>
          <p:cNvSpPr>
            <a:spLocks noGrp="1"/>
          </p:cNvSpPr>
          <p:nvPr>
            <p:ph type="title"/>
          </p:nvPr>
        </p:nvSpPr>
        <p:spPr/>
        <p:txBody>
          <a:bodyPr/>
          <a:lstStyle/>
          <a:p>
            <a:r>
              <a:rPr lang="en-US" dirty="0"/>
              <a:t>Step 3 – Choosing a Model  </a:t>
            </a:r>
          </a:p>
        </p:txBody>
      </p:sp>
      <mc:AlternateContent xmlns:mc="http://schemas.openxmlformats.org/markup-compatibility/2006">
        <mc:Choice xmlns:am3d="http://schemas.microsoft.com/office/drawing/2017/model3d" Requires="am3d">
          <p:graphicFrame>
            <p:nvGraphicFramePr>
              <p:cNvPr id="5" name="3D Model 4" descr="Downward Trend">
                <a:extLst>
                  <a:ext uri="{FF2B5EF4-FFF2-40B4-BE49-F238E27FC236}">
                    <a16:creationId xmlns:a16="http://schemas.microsoft.com/office/drawing/2014/main" id="{6BBB982D-969E-4349-9F30-C15F7BF17C9F}"/>
                  </a:ext>
                </a:extLst>
              </p:cNvPr>
              <p:cNvGraphicFramePr>
                <a:graphicFrameLocks noChangeAspect="1"/>
              </p:cNvGraphicFramePr>
              <p:nvPr>
                <p:extLst>
                  <p:ext uri="{D42A27DB-BD31-4B8C-83A1-F6EECF244321}">
                    <p14:modId xmlns:p14="http://schemas.microsoft.com/office/powerpoint/2010/main" val="2712970751"/>
                  </p:ext>
                </p:extLst>
              </p:nvPr>
            </p:nvGraphicFramePr>
            <p:xfrm>
              <a:off x="10009755" y="554963"/>
              <a:ext cx="1611431" cy="1268947"/>
            </p:xfrm>
            <a:graphic>
              <a:graphicData uri="http://schemas.microsoft.com/office/drawing/2017/model3d">
                <am3d:model3d r:embed="rId3">
                  <am3d:spPr>
                    <a:xfrm>
                      <a:off x="0" y="0"/>
                      <a:ext cx="1611431" cy="1268947"/>
                    </a:xfrm>
                    <a:prstGeom prst="rect">
                      <a:avLst/>
                    </a:prstGeom>
                  </am3d:spPr>
                  <am3d:camera>
                    <am3d:pos x="0" y="0" z="62392039"/>
                    <am3d:up dx="0" dy="36000000" dz="0"/>
                    <am3d:lookAt x="0" y="0" z="0"/>
                    <am3d:perspective fov="2700000"/>
                  </am3d:camera>
                  <am3d:trans>
                    <am3d:meterPerModelUnit n="95198" d="1000000"/>
                    <am3d:preTrans dx="0" dy="-15145514" dz="0"/>
                    <am3d:scale>
                      <am3d:sx n="1000000" d="1000000"/>
                      <am3d:sy n="1000000" d="1000000"/>
                      <am3d:sz n="1000000" d="1000000"/>
                    </am3d:scale>
                    <am3d:rot ax="699085" ay="-28828" az="-5959"/>
                    <am3d:postTrans dx="0" dy="0" dz="0"/>
                  </am3d:trans>
                  <am3d:raster rName="Office3DRenderer" rVer="16.0.8326">
                    <am3d:blip r:embed="rId4"/>
                  </am3d:raster>
                  <am3d:objViewport viewportSz="20535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ownward Trend">
                <a:extLst>
                  <a:ext uri="{FF2B5EF4-FFF2-40B4-BE49-F238E27FC236}">
                    <a16:creationId xmlns:a16="http://schemas.microsoft.com/office/drawing/2014/main" id="{6BBB982D-969E-4349-9F30-C15F7BF17C9F}"/>
                  </a:ext>
                </a:extLst>
              </p:cNvPr>
              <p:cNvPicPr>
                <a:picLocks noGrp="1" noRot="1" noChangeAspect="1" noMove="1" noResize="1" noEditPoints="1" noAdjustHandles="1" noChangeArrowheads="1" noChangeShapeType="1" noCrop="1"/>
              </p:cNvPicPr>
              <p:nvPr/>
            </p:nvPicPr>
            <p:blipFill>
              <a:blip r:embed="rId4"/>
              <a:stretch>
                <a:fillRect/>
              </a:stretch>
            </p:blipFill>
            <p:spPr>
              <a:xfrm>
                <a:off x="10009755" y="554963"/>
                <a:ext cx="1611431" cy="1268947"/>
              </a:xfrm>
              <a:prstGeom prst="rect">
                <a:avLst/>
              </a:prstGeom>
            </p:spPr>
          </p:pic>
        </mc:Fallback>
      </mc:AlternateContent>
      <p:pic>
        <p:nvPicPr>
          <p:cNvPr id="8" name="Picture 7" descr="Red apple on white background">
            <a:extLst>
              <a:ext uri="{FF2B5EF4-FFF2-40B4-BE49-F238E27FC236}">
                <a16:creationId xmlns:a16="http://schemas.microsoft.com/office/drawing/2014/main" id="{DF3A81F1-AC9F-484B-B1B0-62C11AE74209}"/>
              </a:ext>
            </a:extLst>
          </p:cNvPr>
          <p:cNvPicPr>
            <a:picLocks noChangeAspect="1"/>
          </p:cNvPicPr>
          <p:nvPr/>
        </p:nvPicPr>
        <p:blipFill>
          <a:blip r:embed="rId5"/>
          <a:stretch>
            <a:fillRect/>
          </a:stretch>
        </p:blipFill>
        <p:spPr>
          <a:xfrm>
            <a:off x="1486979" y="1516163"/>
            <a:ext cx="2002252" cy="2002252"/>
          </a:xfrm>
          <a:prstGeom prst="rect">
            <a:avLst/>
          </a:prstGeom>
        </p:spPr>
      </p:pic>
      <p:sp>
        <p:nvSpPr>
          <p:cNvPr id="9" name="TextBox 8">
            <a:extLst>
              <a:ext uri="{FF2B5EF4-FFF2-40B4-BE49-F238E27FC236}">
                <a16:creationId xmlns:a16="http://schemas.microsoft.com/office/drawing/2014/main" id="{87C3B7BF-E1CD-9F4E-8139-32103561C285}"/>
              </a:ext>
            </a:extLst>
          </p:cNvPr>
          <p:cNvSpPr txBox="1"/>
          <p:nvPr/>
        </p:nvSpPr>
        <p:spPr>
          <a:xfrm>
            <a:off x="4523014" y="2517289"/>
            <a:ext cx="4653643" cy="369332"/>
          </a:xfrm>
          <a:prstGeom prst="rect">
            <a:avLst/>
          </a:prstGeom>
          <a:noFill/>
        </p:spPr>
        <p:txBody>
          <a:bodyPr wrap="square" rtlCol="0">
            <a:spAutoFit/>
          </a:bodyPr>
          <a:lstStyle/>
          <a:p>
            <a:r>
              <a:rPr lang="en-US" dirty="0"/>
              <a:t>The </a:t>
            </a:r>
            <a:r>
              <a:rPr lang="en-US" dirty="0" err="1"/>
              <a:t>colour</a:t>
            </a:r>
            <a:r>
              <a:rPr lang="en-US" dirty="0"/>
              <a:t> red    =   Apple</a:t>
            </a:r>
          </a:p>
        </p:txBody>
      </p:sp>
      <p:pic>
        <p:nvPicPr>
          <p:cNvPr id="4100" name="Picture 4" descr="Mandarine orange fruits or tangerines  isolated on white background. Fresh mandarine close up stock photo">
            <a:extLst>
              <a:ext uri="{FF2B5EF4-FFF2-40B4-BE49-F238E27FC236}">
                <a16:creationId xmlns:a16="http://schemas.microsoft.com/office/drawing/2014/main" id="{057D3339-67E6-A640-B27A-F3398BBC74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6748" y="4033157"/>
            <a:ext cx="2122714" cy="21227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9281CC-4C84-0745-9E51-6D3F846B1D51}"/>
              </a:ext>
            </a:extLst>
          </p:cNvPr>
          <p:cNvSpPr txBox="1"/>
          <p:nvPr/>
        </p:nvSpPr>
        <p:spPr>
          <a:xfrm>
            <a:off x="4523014" y="4686300"/>
            <a:ext cx="4865915" cy="369332"/>
          </a:xfrm>
          <a:prstGeom prst="rect">
            <a:avLst/>
          </a:prstGeom>
          <a:noFill/>
        </p:spPr>
        <p:txBody>
          <a:bodyPr wrap="square" rtlCol="0">
            <a:spAutoFit/>
          </a:bodyPr>
          <a:lstStyle/>
          <a:p>
            <a:r>
              <a:rPr lang="en-US" dirty="0"/>
              <a:t>The </a:t>
            </a:r>
            <a:r>
              <a:rPr lang="en-US" dirty="0" err="1"/>
              <a:t>colour</a:t>
            </a:r>
            <a:r>
              <a:rPr lang="en-US" dirty="0"/>
              <a:t> orange =     Orange </a:t>
            </a:r>
          </a:p>
        </p:txBody>
      </p:sp>
      <p:sp>
        <p:nvSpPr>
          <p:cNvPr id="4" name="Slide Number Placeholder 3">
            <a:extLst>
              <a:ext uri="{FF2B5EF4-FFF2-40B4-BE49-F238E27FC236}">
                <a16:creationId xmlns:a16="http://schemas.microsoft.com/office/drawing/2014/main" id="{69CD3F5A-D966-D749-B4B3-FFDE88A59D13}"/>
              </a:ext>
            </a:extLst>
          </p:cNvPr>
          <p:cNvSpPr>
            <a:spLocks noGrp="1"/>
          </p:cNvSpPr>
          <p:nvPr>
            <p:ph type="sldNum" sz="quarter" idx="12"/>
          </p:nvPr>
        </p:nvSpPr>
        <p:spPr/>
        <p:txBody>
          <a:bodyPr/>
          <a:lstStyle/>
          <a:p>
            <a:fld id="{016687C5-7511-7743-B429-3BDBE272F28B}" type="slidenum">
              <a:rPr lang="en-US" smtClean="0"/>
              <a:t>29</a:t>
            </a:fld>
            <a:endParaRPr lang="en-US"/>
          </a:p>
        </p:txBody>
      </p:sp>
    </p:spTree>
    <p:extLst>
      <p:ext uri="{BB962C8B-B14F-4D97-AF65-F5344CB8AC3E}">
        <p14:creationId xmlns:p14="http://schemas.microsoft.com/office/powerpoint/2010/main" val="283252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Can you hear us?</a:t>
            </a:r>
          </a:p>
        </p:txBody>
      </p:sp>
      <p:sp>
        <p:nvSpPr>
          <p:cNvPr id="4" name="Oval Callout 3">
            <a:extLst>
              <a:ext uri="{C183D7F6-B498-43B3-948B-1728B52AA6E4}">
                <adec:decorative xmlns:adec="http://schemas.microsoft.com/office/drawing/2017/decorative" val="1"/>
              </a:ext>
            </a:extLst>
          </p:cNvPr>
          <p:cNvSpPr/>
          <p:nvPr/>
        </p:nvSpPr>
        <p:spPr>
          <a:xfrm>
            <a:off x="4081562" y="2065552"/>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2" name="Slide Number Placeholder 1"/>
          <p:cNvSpPr>
            <a:spLocks noGrp="1"/>
          </p:cNvSpPr>
          <p:nvPr>
            <p:ph type="sldNum" sz="quarter" idx="12"/>
          </p:nvPr>
        </p:nvSpPr>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1168584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34A0C-DB90-694E-9801-3A91236D25ED}"/>
              </a:ext>
            </a:extLst>
          </p:cNvPr>
          <p:cNvSpPr>
            <a:spLocks noGrp="1"/>
          </p:cNvSpPr>
          <p:nvPr>
            <p:ph type="title"/>
          </p:nvPr>
        </p:nvSpPr>
        <p:spPr/>
        <p:txBody>
          <a:bodyPr/>
          <a:lstStyle/>
          <a:p>
            <a:r>
              <a:rPr lang="en-US" dirty="0"/>
              <a:t>Step 4 – Training </a:t>
            </a:r>
          </a:p>
        </p:txBody>
      </p:sp>
      <p:pic>
        <p:nvPicPr>
          <p:cNvPr id="11" name="Picture 10" descr="A picture containing the equation for a regression model ">
            <a:extLst>
              <a:ext uri="{FF2B5EF4-FFF2-40B4-BE49-F238E27FC236}">
                <a16:creationId xmlns:a16="http://schemas.microsoft.com/office/drawing/2014/main" id="{97E7A4E4-C4AE-AA42-8F4A-170E031FBFFF}"/>
              </a:ext>
            </a:extLst>
          </p:cNvPr>
          <p:cNvPicPr>
            <a:picLocks noChangeAspect="1"/>
          </p:cNvPicPr>
          <p:nvPr/>
        </p:nvPicPr>
        <p:blipFill>
          <a:blip r:embed="rId3"/>
          <a:stretch>
            <a:fillRect/>
          </a:stretch>
        </p:blipFill>
        <p:spPr>
          <a:xfrm>
            <a:off x="6643551" y="441100"/>
            <a:ext cx="3934097" cy="1291683"/>
          </a:xfrm>
          <a:prstGeom prst="rect">
            <a:avLst/>
          </a:prstGeom>
        </p:spPr>
      </p:pic>
      <p:pic>
        <p:nvPicPr>
          <p:cNvPr id="8" name="Picture 7" descr="Red apple on white background">
            <a:extLst>
              <a:ext uri="{FF2B5EF4-FFF2-40B4-BE49-F238E27FC236}">
                <a16:creationId xmlns:a16="http://schemas.microsoft.com/office/drawing/2014/main" id="{DF3A81F1-AC9F-484B-B1B0-62C11AE74209}"/>
              </a:ext>
            </a:extLst>
          </p:cNvPr>
          <p:cNvPicPr>
            <a:picLocks noChangeAspect="1"/>
          </p:cNvPicPr>
          <p:nvPr/>
        </p:nvPicPr>
        <p:blipFill>
          <a:blip r:embed="rId4"/>
          <a:stretch>
            <a:fillRect/>
          </a:stretch>
        </p:blipFill>
        <p:spPr>
          <a:xfrm>
            <a:off x="1511221" y="1617042"/>
            <a:ext cx="2002252" cy="2002252"/>
          </a:xfrm>
          <a:prstGeom prst="rect">
            <a:avLst/>
          </a:prstGeom>
        </p:spPr>
      </p:pic>
      <p:sp>
        <p:nvSpPr>
          <p:cNvPr id="9" name="TextBox 8">
            <a:extLst>
              <a:ext uri="{FF2B5EF4-FFF2-40B4-BE49-F238E27FC236}">
                <a16:creationId xmlns:a16="http://schemas.microsoft.com/office/drawing/2014/main" id="{87C3B7BF-E1CD-9F4E-8139-32103561C285}"/>
              </a:ext>
            </a:extLst>
          </p:cNvPr>
          <p:cNvSpPr txBox="1"/>
          <p:nvPr/>
        </p:nvSpPr>
        <p:spPr>
          <a:xfrm>
            <a:off x="5328557" y="2521807"/>
            <a:ext cx="4653643" cy="369332"/>
          </a:xfrm>
          <a:prstGeom prst="rect">
            <a:avLst/>
          </a:prstGeom>
          <a:noFill/>
        </p:spPr>
        <p:txBody>
          <a:bodyPr wrap="square" rtlCol="0">
            <a:spAutoFit/>
          </a:bodyPr>
          <a:lstStyle/>
          <a:p>
            <a:r>
              <a:rPr lang="en-US" dirty="0"/>
              <a:t>The </a:t>
            </a:r>
            <a:r>
              <a:rPr lang="en-US" dirty="0" err="1"/>
              <a:t>colour</a:t>
            </a:r>
            <a:r>
              <a:rPr lang="en-US" dirty="0"/>
              <a:t> red    =   Apple</a:t>
            </a:r>
          </a:p>
        </p:txBody>
      </p:sp>
      <p:pic>
        <p:nvPicPr>
          <p:cNvPr id="4100" name="Picture 4" descr="Mandarine orange fruits or tangerines  isolated on white background. Fresh mandarine close up stock photo">
            <a:extLst>
              <a:ext uri="{FF2B5EF4-FFF2-40B4-BE49-F238E27FC236}">
                <a16:creationId xmlns:a16="http://schemas.microsoft.com/office/drawing/2014/main" id="{057D3339-67E6-A640-B27A-F3398BBC74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0990" y="4269399"/>
            <a:ext cx="2122714" cy="21227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9281CC-4C84-0745-9E51-6D3F846B1D51}"/>
              </a:ext>
            </a:extLst>
          </p:cNvPr>
          <p:cNvSpPr txBox="1"/>
          <p:nvPr/>
        </p:nvSpPr>
        <p:spPr>
          <a:xfrm>
            <a:off x="5528254" y="5525843"/>
            <a:ext cx="4865915" cy="369332"/>
          </a:xfrm>
          <a:prstGeom prst="rect">
            <a:avLst/>
          </a:prstGeom>
          <a:noFill/>
        </p:spPr>
        <p:txBody>
          <a:bodyPr wrap="square" rtlCol="0">
            <a:spAutoFit/>
          </a:bodyPr>
          <a:lstStyle/>
          <a:p>
            <a:r>
              <a:rPr lang="en-US" dirty="0"/>
              <a:t>The </a:t>
            </a:r>
            <a:r>
              <a:rPr lang="en-US" dirty="0" err="1"/>
              <a:t>colour</a:t>
            </a:r>
            <a:r>
              <a:rPr lang="en-US" dirty="0"/>
              <a:t> orange =     Orange </a:t>
            </a:r>
          </a:p>
        </p:txBody>
      </p:sp>
      <p:sp>
        <p:nvSpPr>
          <p:cNvPr id="4" name="Slide Number Placeholder 3">
            <a:extLst>
              <a:ext uri="{FF2B5EF4-FFF2-40B4-BE49-F238E27FC236}">
                <a16:creationId xmlns:a16="http://schemas.microsoft.com/office/drawing/2014/main" id="{69CD3F5A-D966-D749-B4B3-FFDE88A59D13}"/>
              </a:ext>
            </a:extLst>
          </p:cNvPr>
          <p:cNvSpPr>
            <a:spLocks noGrp="1"/>
          </p:cNvSpPr>
          <p:nvPr>
            <p:ph type="sldNum" sz="quarter" idx="12"/>
          </p:nvPr>
        </p:nvSpPr>
        <p:spPr/>
        <p:txBody>
          <a:bodyPr/>
          <a:lstStyle/>
          <a:p>
            <a:fld id="{016687C5-7511-7743-B429-3BDBE272F28B}" type="slidenum">
              <a:rPr lang="en-US" smtClean="0"/>
              <a:t>30</a:t>
            </a:fld>
            <a:endParaRPr lang="en-US"/>
          </a:p>
        </p:txBody>
      </p:sp>
    </p:spTree>
    <p:extLst>
      <p:ext uri="{BB962C8B-B14F-4D97-AF65-F5344CB8AC3E}">
        <p14:creationId xmlns:p14="http://schemas.microsoft.com/office/powerpoint/2010/main" val="363196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8123"/>
            <a:ext cx="10515600" cy="572220"/>
          </a:xfrm>
        </p:spPr>
        <p:txBody>
          <a:bodyPr/>
          <a:lstStyle/>
          <a:p>
            <a:r>
              <a:rPr lang="en-GB" sz="3600" dirty="0"/>
              <a:t>And again…</a:t>
            </a:r>
          </a:p>
        </p:txBody>
      </p:sp>
      <p:sp>
        <p:nvSpPr>
          <p:cNvPr id="3" name="Text Placeholder 2"/>
          <p:cNvSpPr>
            <a:spLocks noGrp="1"/>
          </p:cNvSpPr>
          <p:nvPr>
            <p:ph type="body" sz="quarter" idx="13"/>
          </p:nvPr>
        </p:nvSpPr>
        <p:spPr/>
        <p:txBody>
          <a:bodyPr/>
          <a:lstStyle/>
          <a:p>
            <a:r>
              <a:rPr lang="en-GB" b="1" dirty="0"/>
              <a:t>A Decision Process </a:t>
            </a:r>
            <a:r>
              <a:rPr lang="en-GB" dirty="0"/>
              <a:t>= the steps that takes in the data and guesses what kind of pattern your algorithm is looking to find. </a:t>
            </a:r>
          </a:p>
          <a:p>
            <a:endParaRPr lang="en-GB" dirty="0"/>
          </a:p>
          <a:p>
            <a:r>
              <a:rPr lang="en-GB" b="1" dirty="0"/>
              <a:t>A Loss/Error Function = </a:t>
            </a:r>
            <a:r>
              <a:rPr lang="en-GB" dirty="0"/>
              <a:t>measure how good the guess was by comparing it other examples</a:t>
            </a:r>
          </a:p>
          <a:p>
            <a:endParaRPr lang="en-GB" dirty="0"/>
          </a:p>
          <a:p>
            <a:r>
              <a:rPr lang="en-GB" b="1" dirty="0"/>
              <a:t>A Model Optimization Process =</a:t>
            </a:r>
            <a:r>
              <a:rPr lang="en-GB" dirty="0"/>
              <a:t> A method in which the algorithm looks at the miss and then updates the decision process</a:t>
            </a:r>
            <a:endParaRPr lang="en-GB" b="1" dirty="0"/>
          </a:p>
        </p:txBody>
      </p:sp>
      <p:sp>
        <p:nvSpPr>
          <p:cNvPr id="4" name="Slide Number Placeholder 3"/>
          <p:cNvSpPr>
            <a:spLocks noGrp="1"/>
          </p:cNvSpPr>
          <p:nvPr>
            <p:ph type="sldNum" sz="quarter" idx="12"/>
          </p:nvPr>
        </p:nvSpPr>
        <p:spPr/>
        <p:txBody>
          <a:bodyPr/>
          <a:lstStyle/>
          <a:p>
            <a:fld id="{016687C5-7511-7743-B429-3BDBE272F28B}" type="slidenum">
              <a:rPr lang="en-US" smtClean="0"/>
              <a:t>31</a:t>
            </a:fld>
            <a:endParaRPr lang="en-US"/>
          </a:p>
        </p:txBody>
      </p:sp>
    </p:spTree>
    <p:extLst>
      <p:ext uri="{BB962C8B-B14F-4D97-AF65-F5344CB8AC3E}">
        <p14:creationId xmlns:p14="http://schemas.microsoft.com/office/powerpoint/2010/main" val="3492506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9BB2-1ED4-7445-A693-93FF158C2F87}"/>
              </a:ext>
            </a:extLst>
          </p:cNvPr>
          <p:cNvSpPr>
            <a:spLocks noGrp="1"/>
          </p:cNvSpPr>
          <p:nvPr>
            <p:ph type="title"/>
          </p:nvPr>
        </p:nvSpPr>
        <p:spPr/>
        <p:txBody>
          <a:bodyPr/>
          <a:lstStyle/>
          <a:p>
            <a:r>
              <a:rPr lang="en-US" dirty="0"/>
              <a:t>Step 5 – Evaluation </a:t>
            </a:r>
          </a:p>
        </p:txBody>
      </p:sp>
      <p:pic>
        <p:nvPicPr>
          <p:cNvPr id="5" name="Picture 4" descr="Green apple with bite taken out">
            <a:extLst>
              <a:ext uri="{FF2B5EF4-FFF2-40B4-BE49-F238E27FC236}">
                <a16:creationId xmlns:a16="http://schemas.microsoft.com/office/drawing/2014/main" id="{D2C22603-935B-3E44-B2BC-FFBCA44D181B}"/>
              </a:ext>
            </a:extLst>
          </p:cNvPr>
          <p:cNvPicPr>
            <a:picLocks noChangeAspect="1"/>
          </p:cNvPicPr>
          <p:nvPr/>
        </p:nvPicPr>
        <p:blipFill rotWithShape="1">
          <a:blip r:embed="rId3"/>
          <a:srcRect t="42091" r="8639" b="4490"/>
          <a:stretch/>
        </p:blipFill>
        <p:spPr>
          <a:xfrm>
            <a:off x="1217080" y="1785259"/>
            <a:ext cx="2305016" cy="2021631"/>
          </a:xfrm>
          <a:prstGeom prst="rect">
            <a:avLst/>
          </a:prstGeom>
        </p:spPr>
      </p:pic>
      <p:sp>
        <p:nvSpPr>
          <p:cNvPr id="4" name="Slide Number Placeholder 3">
            <a:extLst>
              <a:ext uri="{FF2B5EF4-FFF2-40B4-BE49-F238E27FC236}">
                <a16:creationId xmlns:a16="http://schemas.microsoft.com/office/drawing/2014/main" id="{5D5CA39F-0409-6C43-AB92-0B9AF70A89A1}"/>
              </a:ext>
            </a:extLst>
          </p:cNvPr>
          <p:cNvSpPr>
            <a:spLocks noGrp="1"/>
          </p:cNvSpPr>
          <p:nvPr>
            <p:ph type="sldNum" sz="quarter" idx="12"/>
          </p:nvPr>
        </p:nvSpPr>
        <p:spPr/>
        <p:txBody>
          <a:bodyPr/>
          <a:lstStyle/>
          <a:p>
            <a:fld id="{016687C5-7511-7743-B429-3BDBE272F28B}" type="slidenum">
              <a:rPr lang="en-US" smtClean="0"/>
              <a:t>32</a:t>
            </a:fld>
            <a:endParaRPr lang="en-US"/>
          </a:p>
        </p:txBody>
      </p:sp>
    </p:spTree>
    <p:extLst>
      <p:ext uri="{BB962C8B-B14F-4D97-AF65-F5344CB8AC3E}">
        <p14:creationId xmlns:p14="http://schemas.microsoft.com/office/powerpoint/2010/main" val="1302908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8031-F709-F14C-988B-F3F22146FCE6}"/>
              </a:ext>
            </a:extLst>
          </p:cNvPr>
          <p:cNvSpPr>
            <a:spLocks noGrp="1"/>
          </p:cNvSpPr>
          <p:nvPr>
            <p:ph type="title"/>
          </p:nvPr>
        </p:nvSpPr>
        <p:spPr/>
        <p:txBody>
          <a:bodyPr/>
          <a:lstStyle/>
          <a:p>
            <a:r>
              <a:rPr lang="en-US" dirty="0"/>
              <a:t>Step 6: Parameter Tuning </a:t>
            </a:r>
          </a:p>
        </p:txBody>
      </p:sp>
      <p:sp>
        <p:nvSpPr>
          <p:cNvPr id="3" name="Text Placeholder 2">
            <a:extLst>
              <a:ext uri="{FF2B5EF4-FFF2-40B4-BE49-F238E27FC236}">
                <a16:creationId xmlns:a16="http://schemas.microsoft.com/office/drawing/2014/main" id="{D6F44385-2CA9-A643-B353-9F3E5F3DD25A}"/>
              </a:ext>
            </a:extLst>
          </p:cNvPr>
          <p:cNvSpPr>
            <a:spLocks noGrp="1"/>
          </p:cNvSpPr>
          <p:nvPr>
            <p:ph type="body" sz="quarter" idx="13"/>
          </p:nvPr>
        </p:nvSpPr>
        <p:spPr/>
        <p:txBody>
          <a:bodyPr/>
          <a:lstStyle/>
          <a:p>
            <a:pPr marL="0" indent="0">
              <a:buNone/>
            </a:pPr>
            <a:r>
              <a:rPr lang="en-US" dirty="0"/>
              <a:t>You could either: </a:t>
            </a:r>
          </a:p>
          <a:p>
            <a:pPr marL="0" indent="0">
              <a:buNone/>
            </a:pPr>
            <a:endParaRPr lang="en-US" dirty="0"/>
          </a:p>
          <a:p>
            <a:r>
              <a:rPr lang="en-GB" b="0" i="0" dirty="0">
                <a:solidFill>
                  <a:srgbClr val="212322"/>
                </a:solidFill>
                <a:effectLst/>
                <a:latin typeface="ui-sans-serif"/>
              </a:rPr>
              <a:t>Revisit the training step and use multiple sweeps of the training data set for training the model</a:t>
            </a:r>
          </a:p>
          <a:p>
            <a:r>
              <a:rPr lang="en-GB" dirty="0">
                <a:solidFill>
                  <a:srgbClr val="212322"/>
                </a:solidFill>
                <a:latin typeface="ui-sans-serif"/>
              </a:rPr>
              <a:t>R</a:t>
            </a:r>
            <a:r>
              <a:rPr lang="en-GB" b="0" i="0" dirty="0">
                <a:solidFill>
                  <a:srgbClr val="212322"/>
                </a:solidFill>
                <a:effectLst/>
                <a:latin typeface="ui-sans-serif"/>
              </a:rPr>
              <a:t>efining the initial values given to the model</a:t>
            </a:r>
          </a:p>
          <a:p>
            <a:endParaRPr lang="en-US" dirty="0">
              <a:solidFill>
                <a:srgbClr val="212322"/>
              </a:solidFill>
            </a:endParaRPr>
          </a:p>
        </p:txBody>
      </p:sp>
      <p:sp>
        <p:nvSpPr>
          <p:cNvPr id="4" name="Slide Number Placeholder 3">
            <a:extLst>
              <a:ext uri="{FF2B5EF4-FFF2-40B4-BE49-F238E27FC236}">
                <a16:creationId xmlns:a16="http://schemas.microsoft.com/office/drawing/2014/main" id="{79F36A81-FDF8-8F40-85E8-2B571F9CB939}"/>
              </a:ext>
            </a:extLst>
          </p:cNvPr>
          <p:cNvSpPr>
            <a:spLocks noGrp="1"/>
          </p:cNvSpPr>
          <p:nvPr>
            <p:ph type="sldNum" sz="quarter" idx="12"/>
          </p:nvPr>
        </p:nvSpPr>
        <p:spPr/>
        <p:txBody>
          <a:bodyPr/>
          <a:lstStyle/>
          <a:p>
            <a:fld id="{016687C5-7511-7743-B429-3BDBE272F28B}" type="slidenum">
              <a:rPr lang="en-US" smtClean="0"/>
              <a:t>33</a:t>
            </a:fld>
            <a:endParaRPr lang="en-US"/>
          </a:p>
        </p:txBody>
      </p:sp>
    </p:spTree>
    <p:extLst>
      <p:ext uri="{BB962C8B-B14F-4D97-AF65-F5344CB8AC3E}">
        <p14:creationId xmlns:p14="http://schemas.microsoft.com/office/powerpoint/2010/main" val="4265794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08F5B-0C3A-1A4F-A9A8-D307F45DC6F7}"/>
              </a:ext>
            </a:extLst>
          </p:cNvPr>
          <p:cNvSpPr>
            <a:spLocks noGrp="1"/>
          </p:cNvSpPr>
          <p:nvPr>
            <p:ph type="title"/>
          </p:nvPr>
        </p:nvSpPr>
        <p:spPr/>
        <p:txBody>
          <a:bodyPr/>
          <a:lstStyle/>
          <a:p>
            <a:r>
              <a:rPr lang="en-US" dirty="0"/>
              <a:t>Step 7 – Prediction </a:t>
            </a:r>
          </a:p>
        </p:txBody>
      </p:sp>
      <p:pic>
        <p:nvPicPr>
          <p:cNvPr id="7" name="Picture 6" descr="Red apple on white background">
            <a:extLst>
              <a:ext uri="{FF2B5EF4-FFF2-40B4-BE49-F238E27FC236}">
                <a16:creationId xmlns:a16="http://schemas.microsoft.com/office/drawing/2014/main" id="{317DBC77-3258-494C-B2A7-B642637681BE}"/>
              </a:ext>
            </a:extLst>
          </p:cNvPr>
          <p:cNvPicPr>
            <a:picLocks noChangeAspect="1"/>
          </p:cNvPicPr>
          <p:nvPr/>
        </p:nvPicPr>
        <p:blipFill>
          <a:blip r:embed="rId3"/>
          <a:stretch>
            <a:fillRect/>
          </a:stretch>
        </p:blipFill>
        <p:spPr>
          <a:xfrm>
            <a:off x="3824583" y="1444723"/>
            <a:ext cx="2002252" cy="2002252"/>
          </a:xfrm>
          <a:prstGeom prst="rect">
            <a:avLst/>
          </a:prstGeom>
        </p:spPr>
      </p:pic>
      <p:cxnSp>
        <p:nvCxnSpPr>
          <p:cNvPr id="9" name="Straight Arrow Connector 8">
            <a:extLst>
              <a:ext uri="{FF2B5EF4-FFF2-40B4-BE49-F238E27FC236}">
                <a16:creationId xmlns:a16="http://schemas.microsoft.com/office/drawing/2014/main" id="{3F8E50DE-8340-FC44-BEA5-011B826BC396}"/>
              </a:ext>
              <a:ext uri="{C183D7F6-B498-43B3-948B-1728B52AA6E4}">
                <adec:decorative xmlns:adec="http://schemas.microsoft.com/office/drawing/2017/decorative" val="1"/>
              </a:ext>
            </a:extLst>
          </p:cNvPr>
          <p:cNvCxnSpPr/>
          <p:nvPr/>
        </p:nvCxnSpPr>
        <p:spPr>
          <a:xfrm flipH="1">
            <a:off x="2499636" y="3429000"/>
            <a:ext cx="1324947" cy="122247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5B15B8-7E4F-A64B-AC1D-092E323FD725}"/>
              </a:ext>
              <a:ext uri="{C183D7F6-B498-43B3-948B-1728B52AA6E4}">
                <adec:decorative xmlns:adec="http://schemas.microsoft.com/office/drawing/2017/decorative" val="1"/>
              </a:ext>
            </a:extLst>
          </p:cNvPr>
          <p:cNvCxnSpPr>
            <a:cxnSpLocks/>
          </p:cNvCxnSpPr>
          <p:nvPr/>
        </p:nvCxnSpPr>
        <p:spPr>
          <a:xfrm>
            <a:off x="5826835" y="3527140"/>
            <a:ext cx="1227108" cy="1207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2CC060F-5FC9-9640-A03C-1C244095A1C8}"/>
              </a:ext>
            </a:extLst>
          </p:cNvPr>
          <p:cNvSpPr>
            <a:spLocks noGrp="1"/>
          </p:cNvSpPr>
          <p:nvPr>
            <p:ph type="body" sz="quarter" idx="13"/>
          </p:nvPr>
        </p:nvSpPr>
        <p:spPr>
          <a:xfrm>
            <a:off x="1674159" y="5413277"/>
            <a:ext cx="8843682" cy="4065454"/>
          </a:xfrm>
        </p:spPr>
        <p:txBody>
          <a:bodyPr/>
          <a:lstStyle/>
          <a:p>
            <a:pPr marL="0" indent="0">
              <a:buNone/>
            </a:pPr>
            <a:r>
              <a:rPr lang="en-US" dirty="0"/>
              <a:t> Apple                                                   Orange </a:t>
            </a:r>
          </a:p>
        </p:txBody>
      </p:sp>
      <p:pic>
        <p:nvPicPr>
          <p:cNvPr id="13314" name="Picture 2" descr="Mini Green Tick Stamper - SuperStickers">
            <a:extLst>
              <a:ext uri="{FF2B5EF4-FFF2-40B4-BE49-F238E27FC236}">
                <a16:creationId xmlns:a16="http://schemas.microsoft.com/office/drawing/2014/main" id="{902C274E-FB6C-8F43-811E-C00635250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922" y="4999421"/>
            <a:ext cx="863661" cy="8636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5C1436D-CF59-5745-86AE-E2D6AD1DA8E3}"/>
              </a:ext>
            </a:extLst>
          </p:cNvPr>
          <p:cNvSpPr>
            <a:spLocks noGrp="1"/>
          </p:cNvSpPr>
          <p:nvPr>
            <p:ph type="sldNum" sz="quarter" idx="12"/>
          </p:nvPr>
        </p:nvSpPr>
        <p:spPr/>
        <p:txBody>
          <a:bodyPr/>
          <a:lstStyle/>
          <a:p>
            <a:fld id="{016687C5-7511-7743-B429-3BDBE272F28B}" type="slidenum">
              <a:rPr lang="en-US" smtClean="0"/>
              <a:t>34</a:t>
            </a:fld>
            <a:endParaRPr lang="en-US"/>
          </a:p>
        </p:txBody>
      </p:sp>
    </p:spTree>
    <p:extLst>
      <p:ext uri="{BB962C8B-B14F-4D97-AF65-F5344CB8AC3E}">
        <p14:creationId xmlns:p14="http://schemas.microsoft.com/office/powerpoint/2010/main" val="2343641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23132-90E3-4C4F-9C27-41A5283B5E1A}"/>
              </a:ext>
            </a:extLst>
          </p:cNvPr>
          <p:cNvSpPr>
            <a:spLocks noGrp="1"/>
          </p:cNvSpPr>
          <p:nvPr>
            <p:ph type="title"/>
          </p:nvPr>
        </p:nvSpPr>
        <p:spPr>
          <a:xfrm>
            <a:off x="8187267" y="752178"/>
            <a:ext cx="9977271" cy="548819"/>
          </a:xfrm>
        </p:spPr>
        <p:txBody>
          <a:bodyPr/>
          <a:lstStyle/>
          <a:p>
            <a:r>
              <a:rPr lang="en-US" dirty="0"/>
              <a:t>Lets recap </a:t>
            </a:r>
          </a:p>
        </p:txBody>
      </p:sp>
      <p:pic>
        <p:nvPicPr>
          <p:cNvPr id="6" name="Picture 5" descr="A picture containing the difference between supervised and unsupervised learning ">
            <a:extLst>
              <a:ext uri="{FF2B5EF4-FFF2-40B4-BE49-F238E27FC236}">
                <a16:creationId xmlns:a16="http://schemas.microsoft.com/office/drawing/2014/main" id="{633A5F2D-C96E-A64F-9624-9645DA21C328}"/>
              </a:ext>
            </a:extLst>
          </p:cNvPr>
          <p:cNvPicPr>
            <a:picLocks noChangeAspect="1"/>
          </p:cNvPicPr>
          <p:nvPr/>
        </p:nvPicPr>
        <p:blipFill rotWithShape="1">
          <a:blip r:embed="rId3"/>
          <a:srcRect b="30371"/>
          <a:stretch/>
        </p:blipFill>
        <p:spPr>
          <a:xfrm>
            <a:off x="440236" y="354393"/>
            <a:ext cx="6604031" cy="6218116"/>
          </a:xfrm>
          <a:prstGeom prst="rect">
            <a:avLst/>
          </a:prstGeom>
        </p:spPr>
      </p:pic>
      <p:sp>
        <p:nvSpPr>
          <p:cNvPr id="4" name="Slide Number Placeholder 3">
            <a:extLst>
              <a:ext uri="{FF2B5EF4-FFF2-40B4-BE49-F238E27FC236}">
                <a16:creationId xmlns:a16="http://schemas.microsoft.com/office/drawing/2014/main" id="{965EECE2-C815-E74C-B0F0-7BB454DBDC76}"/>
              </a:ext>
            </a:extLst>
          </p:cNvPr>
          <p:cNvSpPr>
            <a:spLocks noGrp="1"/>
          </p:cNvSpPr>
          <p:nvPr>
            <p:ph type="sldNum" sz="quarter" idx="12"/>
          </p:nvPr>
        </p:nvSpPr>
        <p:spPr/>
        <p:txBody>
          <a:bodyPr/>
          <a:lstStyle/>
          <a:p>
            <a:fld id="{016687C5-7511-7743-B429-3BDBE272F28B}" type="slidenum">
              <a:rPr lang="en-US" smtClean="0"/>
              <a:t>35</a:t>
            </a:fld>
            <a:endParaRPr lang="en-US"/>
          </a:p>
        </p:txBody>
      </p:sp>
    </p:spTree>
    <p:extLst>
      <p:ext uri="{BB962C8B-B14F-4D97-AF65-F5344CB8AC3E}">
        <p14:creationId xmlns:p14="http://schemas.microsoft.com/office/powerpoint/2010/main" val="3260666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08F5B-0C3A-1A4F-A9A8-D307F45DC6F7}"/>
              </a:ext>
            </a:extLst>
          </p:cNvPr>
          <p:cNvSpPr>
            <a:spLocks noGrp="1"/>
          </p:cNvSpPr>
          <p:nvPr>
            <p:ph type="title"/>
          </p:nvPr>
        </p:nvSpPr>
        <p:spPr>
          <a:xfrm>
            <a:off x="1107364" y="2460229"/>
            <a:ext cx="9977271" cy="548819"/>
          </a:xfrm>
        </p:spPr>
        <p:txBody>
          <a:bodyPr/>
          <a:lstStyle/>
          <a:p>
            <a:r>
              <a:rPr lang="en-US" dirty="0"/>
              <a:t>Let’s explore some other examples </a:t>
            </a:r>
          </a:p>
        </p:txBody>
      </p:sp>
      <p:sp>
        <p:nvSpPr>
          <p:cNvPr id="4" name="Slide Number Placeholder 3">
            <a:extLst>
              <a:ext uri="{FF2B5EF4-FFF2-40B4-BE49-F238E27FC236}">
                <a16:creationId xmlns:a16="http://schemas.microsoft.com/office/drawing/2014/main" id="{C5C1436D-CF59-5745-86AE-E2D6AD1DA8E3}"/>
              </a:ext>
            </a:extLst>
          </p:cNvPr>
          <p:cNvSpPr>
            <a:spLocks noGrp="1"/>
          </p:cNvSpPr>
          <p:nvPr>
            <p:ph type="sldNum" sz="quarter" idx="12"/>
          </p:nvPr>
        </p:nvSpPr>
        <p:spPr/>
        <p:txBody>
          <a:bodyPr/>
          <a:lstStyle/>
          <a:p>
            <a:fld id="{016687C5-7511-7743-B429-3BDBE272F28B}" type="slidenum">
              <a:rPr lang="en-US" smtClean="0"/>
              <a:t>36</a:t>
            </a:fld>
            <a:endParaRPr lang="en-US"/>
          </a:p>
        </p:txBody>
      </p:sp>
    </p:spTree>
    <p:extLst>
      <p:ext uri="{BB962C8B-B14F-4D97-AF65-F5344CB8AC3E}">
        <p14:creationId xmlns:p14="http://schemas.microsoft.com/office/powerpoint/2010/main" val="295739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1E293-3A20-B94E-9A9D-F6230347EB1C}"/>
              </a:ext>
            </a:extLst>
          </p:cNvPr>
          <p:cNvSpPr>
            <a:spLocks noGrp="1"/>
          </p:cNvSpPr>
          <p:nvPr>
            <p:ph type="title"/>
          </p:nvPr>
        </p:nvSpPr>
        <p:spPr/>
        <p:txBody>
          <a:bodyPr/>
          <a:lstStyle/>
          <a:p>
            <a:r>
              <a:rPr lang="en-US" dirty="0"/>
              <a:t>Q.1 What is the best model for ML?</a:t>
            </a:r>
          </a:p>
        </p:txBody>
      </p:sp>
      <p:sp>
        <p:nvSpPr>
          <p:cNvPr id="3" name="Text Placeholder 2">
            <a:extLst>
              <a:ext uri="{FF2B5EF4-FFF2-40B4-BE49-F238E27FC236}">
                <a16:creationId xmlns:a16="http://schemas.microsoft.com/office/drawing/2014/main" id="{5BA30617-F32C-B24A-8B89-90709216EB3B}"/>
              </a:ext>
            </a:extLst>
          </p:cNvPr>
          <p:cNvSpPr>
            <a:spLocks noGrp="1"/>
          </p:cNvSpPr>
          <p:nvPr>
            <p:ph type="body" sz="quarter" idx="13"/>
          </p:nvPr>
        </p:nvSpPr>
        <p:spPr/>
        <p:txBody>
          <a:bodyPr/>
          <a:lstStyle/>
          <a:p>
            <a:r>
              <a:rPr lang="en-US" dirty="0"/>
              <a:t>We need to predict the number of vehicle purchases in a city for historical data?</a:t>
            </a:r>
          </a:p>
          <a:p>
            <a:endParaRPr lang="en-US" dirty="0"/>
          </a:p>
          <a:p>
            <a:endParaRPr lang="en-US" dirty="0"/>
          </a:p>
          <a:p>
            <a:r>
              <a:rPr lang="en-US" dirty="0"/>
              <a:t>Would we need supervised vs unsupervised learning methods?</a:t>
            </a:r>
          </a:p>
          <a:p>
            <a:endParaRPr lang="en-US" dirty="0"/>
          </a:p>
        </p:txBody>
      </p:sp>
      <p:sp>
        <p:nvSpPr>
          <p:cNvPr id="4" name="Slide Number Placeholder 3">
            <a:extLst>
              <a:ext uri="{FF2B5EF4-FFF2-40B4-BE49-F238E27FC236}">
                <a16:creationId xmlns:a16="http://schemas.microsoft.com/office/drawing/2014/main" id="{68D964C4-B521-1141-9B7B-BD3511584455}"/>
              </a:ext>
            </a:extLst>
          </p:cNvPr>
          <p:cNvSpPr>
            <a:spLocks noGrp="1"/>
          </p:cNvSpPr>
          <p:nvPr>
            <p:ph type="sldNum" sz="quarter" idx="12"/>
          </p:nvPr>
        </p:nvSpPr>
        <p:spPr/>
        <p:txBody>
          <a:bodyPr/>
          <a:lstStyle/>
          <a:p>
            <a:fld id="{016687C5-7511-7743-B429-3BDBE272F28B}" type="slidenum">
              <a:rPr lang="en-US" smtClean="0"/>
              <a:t>37</a:t>
            </a:fld>
            <a:endParaRPr lang="en-US"/>
          </a:p>
        </p:txBody>
      </p:sp>
    </p:spTree>
    <p:extLst>
      <p:ext uri="{BB962C8B-B14F-4D97-AF65-F5344CB8AC3E}">
        <p14:creationId xmlns:p14="http://schemas.microsoft.com/office/powerpoint/2010/main" val="953144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B806E-3C5C-7545-89EF-DC0EF541C8D1}"/>
              </a:ext>
            </a:extLst>
          </p:cNvPr>
          <p:cNvSpPr>
            <a:spLocks noGrp="1"/>
          </p:cNvSpPr>
          <p:nvPr>
            <p:ph type="title"/>
          </p:nvPr>
        </p:nvSpPr>
        <p:spPr/>
        <p:txBody>
          <a:bodyPr/>
          <a:lstStyle/>
          <a:p>
            <a:r>
              <a:rPr lang="en-US" dirty="0"/>
              <a:t>Q.2 What is the best model for ML?</a:t>
            </a:r>
          </a:p>
        </p:txBody>
      </p:sp>
      <p:sp>
        <p:nvSpPr>
          <p:cNvPr id="3" name="Text Placeholder 2">
            <a:extLst>
              <a:ext uri="{FF2B5EF4-FFF2-40B4-BE49-F238E27FC236}">
                <a16:creationId xmlns:a16="http://schemas.microsoft.com/office/drawing/2014/main" id="{3A28F922-A2A6-EF47-A8D8-121AE3C0E4B8}"/>
              </a:ext>
            </a:extLst>
          </p:cNvPr>
          <p:cNvSpPr>
            <a:spLocks noGrp="1"/>
          </p:cNvSpPr>
          <p:nvPr>
            <p:ph type="body" sz="quarter" idx="13"/>
          </p:nvPr>
        </p:nvSpPr>
        <p:spPr/>
        <p:txBody>
          <a:bodyPr/>
          <a:lstStyle/>
          <a:p>
            <a:r>
              <a:rPr lang="en-US" dirty="0"/>
              <a:t>We need to identify if a potential customer in that city would purchase a vehicle, given their income and community history</a:t>
            </a:r>
          </a:p>
          <a:p>
            <a:endParaRPr lang="en-US" dirty="0"/>
          </a:p>
          <a:p>
            <a:r>
              <a:rPr lang="en-US" dirty="0"/>
              <a:t>Would we need supervised vs unsupervised learning methods?</a:t>
            </a:r>
          </a:p>
          <a:p>
            <a:endParaRPr lang="en-US" dirty="0"/>
          </a:p>
        </p:txBody>
      </p:sp>
      <p:sp>
        <p:nvSpPr>
          <p:cNvPr id="4" name="Slide Number Placeholder 3">
            <a:extLst>
              <a:ext uri="{FF2B5EF4-FFF2-40B4-BE49-F238E27FC236}">
                <a16:creationId xmlns:a16="http://schemas.microsoft.com/office/drawing/2014/main" id="{F25E3C2B-D3C3-E349-8376-3D624D40BB86}"/>
              </a:ext>
            </a:extLst>
          </p:cNvPr>
          <p:cNvSpPr>
            <a:spLocks noGrp="1"/>
          </p:cNvSpPr>
          <p:nvPr>
            <p:ph type="sldNum" sz="quarter" idx="12"/>
          </p:nvPr>
        </p:nvSpPr>
        <p:spPr/>
        <p:txBody>
          <a:bodyPr/>
          <a:lstStyle/>
          <a:p>
            <a:fld id="{016687C5-7511-7743-B429-3BDBE272F28B}" type="slidenum">
              <a:rPr lang="en-US" smtClean="0"/>
              <a:t>38</a:t>
            </a:fld>
            <a:endParaRPr lang="en-US"/>
          </a:p>
        </p:txBody>
      </p:sp>
    </p:spTree>
    <p:extLst>
      <p:ext uri="{BB962C8B-B14F-4D97-AF65-F5344CB8AC3E}">
        <p14:creationId xmlns:p14="http://schemas.microsoft.com/office/powerpoint/2010/main" val="2383558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A3ED-F5F7-B04E-96F1-3FBFB320A97D}"/>
              </a:ext>
            </a:extLst>
          </p:cNvPr>
          <p:cNvSpPr>
            <a:spLocks noGrp="1"/>
          </p:cNvSpPr>
          <p:nvPr>
            <p:ph type="title"/>
          </p:nvPr>
        </p:nvSpPr>
        <p:spPr/>
        <p:txBody>
          <a:bodyPr/>
          <a:lstStyle/>
          <a:p>
            <a:r>
              <a:rPr lang="en-US" dirty="0"/>
              <a:t>Q.3 What is the best model for ML?</a:t>
            </a:r>
          </a:p>
        </p:txBody>
      </p:sp>
      <p:sp>
        <p:nvSpPr>
          <p:cNvPr id="3" name="Text Placeholder 2">
            <a:extLst>
              <a:ext uri="{FF2B5EF4-FFF2-40B4-BE49-F238E27FC236}">
                <a16:creationId xmlns:a16="http://schemas.microsoft.com/office/drawing/2014/main" id="{8B7F1124-060E-1742-99C6-CF9963119385}"/>
              </a:ext>
            </a:extLst>
          </p:cNvPr>
          <p:cNvSpPr>
            <a:spLocks noGrp="1"/>
          </p:cNvSpPr>
          <p:nvPr>
            <p:ph type="body" sz="quarter" idx="13"/>
          </p:nvPr>
        </p:nvSpPr>
        <p:spPr/>
        <p:txBody>
          <a:bodyPr/>
          <a:lstStyle/>
          <a:p>
            <a:r>
              <a:rPr lang="en-US" dirty="0"/>
              <a:t>We want to determine different segments of customers (i.e. gender, age, income bracket, education </a:t>
            </a:r>
            <a:r>
              <a:rPr lang="en-US" dirty="0" err="1"/>
              <a:t>etc</a:t>
            </a:r>
            <a:r>
              <a:rPr lang="en-US" dirty="0"/>
              <a:t>) </a:t>
            </a:r>
          </a:p>
          <a:p>
            <a:endParaRPr lang="en-US" dirty="0"/>
          </a:p>
          <a:p>
            <a:r>
              <a:rPr lang="en-US" dirty="0"/>
              <a:t>Would we need supervised vs unsupervised learning methods?</a:t>
            </a:r>
          </a:p>
          <a:p>
            <a:endParaRPr lang="en-US" dirty="0"/>
          </a:p>
          <a:p>
            <a:endParaRPr lang="en-US" dirty="0"/>
          </a:p>
        </p:txBody>
      </p:sp>
      <p:sp>
        <p:nvSpPr>
          <p:cNvPr id="4" name="Slide Number Placeholder 3">
            <a:extLst>
              <a:ext uri="{FF2B5EF4-FFF2-40B4-BE49-F238E27FC236}">
                <a16:creationId xmlns:a16="http://schemas.microsoft.com/office/drawing/2014/main" id="{BA870405-DE37-2640-9CCC-BA7CEC53682A}"/>
              </a:ext>
            </a:extLst>
          </p:cNvPr>
          <p:cNvSpPr>
            <a:spLocks noGrp="1"/>
          </p:cNvSpPr>
          <p:nvPr>
            <p:ph type="sldNum" sz="quarter" idx="12"/>
          </p:nvPr>
        </p:nvSpPr>
        <p:spPr/>
        <p:txBody>
          <a:bodyPr/>
          <a:lstStyle/>
          <a:p>
            <a:fld id="{016687C5-7511-7743-B429-3BDBE272F28B}" type="slidenum">
              <a:rPr lang="en-US" smtClean="0"/>
              <a:t>39</a:t>
            </a:fld>
            <a:endParaRPr lang="en-US"/>
          </a:p>
        </p:txBody>
      </p:sp>
    </p:spTree>
    <p:extLst>
      <p:ext uri="{BB962C8B-B14F-4D97-AF65-F5344CB8AC3E}">
        <p14:creationId xmlns:p14="http://schemas.microsoft.com/office/powerpoint/2010/main" val="325311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lstStyle/>
          <a:p>
            <a:r>
              <a:rPr lang="en-GB" dirty="0"/>
              <a:t>Check your speaker/headset is plugged in / volume is on.</a:t>
            </a:r>
          </a:p>
          <a:p>
            <a:r>
              <a:rPr lang="en-GB" dirty="0"/>
              <a:t>Click on audio to change to listening via phone</a:t>
            </a:r>
          </a:p>
          <a:p>
            <a:r>
              <a:rPr lang="en-GB" dirty="0"/>
              <a:t>We are recording this webinar and will post it on YouTube (</a:t>
            </a:r>
            <a:r>
              <a:rPr lang="en-GB" dirty="0">
                <a:hlinkClick r:id="rId2"/>
              </a:rPr>
              <a:t>https://www.youtube.com/user/UKDATASERVICE</a:t>
            </a:r>
            <a:r>
              <a:rPr lang="en-GB" dirty="0"/>
              <a:t>)</a:t>
            </a:r>
          </a:p>
          <a:p>
            <a:r>
              <a:rPr lang="en-GB" dirty="0"/>
              <a:t>This workshop is being run live on YouTube. </a:t>
            </a:r>
          </a:p>
          <a:p>
            <a:r>
              <a:rPr lang="en-GB" dirty="0"/>
              <a:t>Live transcription has also been enabled.</a:t>
            </a:r>
          </a:p>
          <a:p>
            <a:pPr marL="0" indent="0">
              <a:buNone/>
            </a:pPr>
            <a:endParaRPr lang="en-GB" dirty="0"/>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2777420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AAAB-85CB-CC42-B4C6-677E8EEB1008}"/>
              </a:ext>
            </a:extLst>
          </p:cNvPr>
          <p:cNvSpPr>
            <a:spLocks noGrp="1"/>
          </p:cNvSpPr>
          <p:nvPr>
            <p:ph type="title"/>
          </p:nvPr>
        </p:nvSpPr>
        <p:spPr/>
        <p:txBody>
          <a:bodyPr/>
          <a:lstStyle/>
          <a:p>
            <a:r>
              <a:rPr lang="en-US" dirty="0"/>
              <a:t>Round Off</a:t>
            </a:r>
          </a:p>
        </p:txBody>
      </p:sp>
      <p:sp>
        <p:nvSpPr>
          <p:cNvPr id="3" name="Text Placeholder 2">
            <a:extLst>
              <a:ext uri="{FF2B5EF4-FFF2-40B4-BE49-F238E27FC236}">
                <a16:creationId xmlns:a16="http://schemas.microsoft.com/office/drawing/2014/main" id="{9A8ECAD3-CE3A-B242-9262-67C12EC6E173}"/>
              </a:ext>
            </a:extLst>
          </p:cNvPr>
          <p:cNvSpPr>
            <a:spLocks noGrp="1"/>
          </p:cNvSpPr>
          <p:nvPr>
            <p:ph type="body" sz="quarter" idx="13"/>
          </p:nvPr>
        </p:nvSpPr>
        <p:spPr>
          <a:xfrm>
            <a:off x="604736" y="1396273"/>
            <a:ext cx="8843682" cy="4065454"/>
          </a:xfrm>
        </p:spPr>
        <p:txBody>
          <a:bodyPr/>
          <a:lstStyle/>
          <a:p>
            <a:pPr marL="0" indent="0">
              <a:buNone/>
            </a:pPr>
            <a:endParaRPr lang="en-US" dirty="0"/>
          </a:p>
          <a:p>
            <a:r>
              <a:rPr lang="en-US" dirty="0"/>
              <a:t>The first half</a:t>
            </a:r>
          </a:p>
          <a:p>
            <a:pPr lvl="1"/>
            <a:r>
              <a:rPr lang="en-US" dirty="0"/>
              <a:t>What a ML is </a:t>
            </a:r>
          </a:p>
          <a:p>
            <a:pPr lvl="1"/>
            <a:r>
              <a:rPr lang="en-US" dirty="0"/>
              <a:t>Its’ functions </a:t>
            </a:r>
          </a:p>
          <a:p>
            <a:pPr lvl="1"/>
            <a:r>
              <a:rPr lang="en-US" dirty="0"/>
              <a:t>How ML works </a:t>
            </a:r>
          </a:p>
          <a:p>
            <a:pPr lvl="1"/>
            <a:r>
              <a:rPr lang="en-US" dirty="0"/>
              <a:t>How ML is different to classic stats </a:t>
            </a:r>
          </a:p>
          <a:p>
            <a:pPr marL="457200" lvl="1" indent="0">
              <a:buNone/>
            </a:pPr>
            <a:endParaRPr lang="en-US" dirty="0"/>
          </a:p>
          <a:p>
            <a:r>
              <a:rPr lang="en-US" dirty="0"/>
              <a:t>The second half </a:t>
            </a:r>
          </a:p>
          <a:p>
            <a:pPr lvl="1"/>
            <a:r>
              <a:rPr lang="en-US" dirty="0"/>
              <a:t>Different ML methods </a:t>
            </a:r>
          </a:p>
          <a:p>
            <a:pPr lvl="1"/>
            <a:r>
              <a:rPr lang="en-US" dirty="0"/>
              <a:t>Identified different models within each method </a:t>
            </a:r>
          </a:p>
          <a:p>
            <a:pPr lvl="1"/>
            <a:r>
              <a:rPr lang="en-US" dirty="0"/>
              <a:t>7 steps to Machine Learning </a:t>
            </a:r>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6EB83315-B5C5-0F46-97D9-DAB28E3FA573}"/>
              </a:ext>
            </a:extLst>
          </p:cNvPr>
          <p:cNvSpPr>
            <a:spLocks noGrp="1"/>
          </p:cNvSpPr>
          <p:nvPr>
            <p:ph type="sldNum" sz="quarter" idx="12"/>
          </p:nvPr>
        </p:nvSpPr>
        <p:spPr/>
        <p:txBody>
          <a:bodyPr/>
          <a:lstStyle/>
          <a:p>
            <a:fld id="{016687C5-7511-7743-B429-3BDBE272F28B}" type="slidenum">
              <a:rPr lang="en-US" smtClean="0"/>
              <a:t>40</a:t>
            </a:fld>
            <a:endParaRPr lang="en-US"/>
          </a:p>
        </p:txBody>
      </p:sp>
    </p:spTree>
    <p:extLst>
      <p:ext uri="{BB962C8B-B14F-4D97-AF65-F5344CB8AC3E}">
        <p14:creationId xmlns:p14="http://schemas.microsoft.com/office/powerpoint/2010/main" val="3641135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022D-F5D6-4388-977E-262B4C2BACD1}"/>
              </a:ext>
            </a:extLst>
          </p:cNvPr>
          <p:cNvSpPr>
            <a:spLocks noGrp="1"/>
          </p:cNvSpPr>
          <p:nvPr>
            <p:ph type="title"/>
          </p:nvPr>
        </p:nvSpPr>
        <p:spPr>
          <a:xfrm>
            <a:off x="998974" y="1482668"/>
            <a:ext cx="9977271" cy="548819"/>
          </a:xfrm>
        </p:spPr>
        <p:txBody>
          <a:bodyPr/>
          <a:lstStyle/>
          <a:p>
            <a:r>
              <a:rPr lang="en-GB" dirty="0"/>
              <a:t>Any Questions…</a:t>
            </a:r>
          </a:p>
        </p:txBody>
      </p:sp>
      <p:sp>
        <p:nvSpPr>
          <p:cNvPr id="4" name="Slide Number Placeholder 3">
            <a:extLst>
              <a:ext uri="{FF2B5EF4-FFF2-40B4-BE49-F238E27FC236}">
                <a16:creationId xmlns:a16="http://schemas.microsoft.com/office/drawing/2014/main" id="{98B57C82-3FD0-48D3-B5BF-5C42271BF72C}"/>
              </a:ext>
            </a:extLst>
          </p:cNvPr>
          <p:cNvSpPr>
            <a:spLocks noGrp="1"/>
          </p:cNvSpPr>
          <p:nvPr>
            <p:ph type="sldNum" sz="quarter" idx="12"/>
          </p:nvPr>
        </p:nvSpPr>
        <p:spPr/>
        <p:txBody>
          <a:bodyPr/>
          <a:lstStyle/>
          <a:p>
            <a:fld id="{016687C5-7511-7743-B429-3BDBE272F28B}" type="slidenum">
              <a:rPr lang="en-US" smtClean="0"/>
              <a:t>41</a:t>
            </a:fld>
            <a:endParaRPr lang="en-US"/>
          </a:p>
        </p:txBody>
      </p:sp>
    </p:spTree>
    <p:extLst>
      <p:ext uri="{BB962C8B-B14F-4D97-AF65-F5344CB8AC3E}">
        <p14:creationId xmlns:p14="http://schemas.microsoft.com/office/powerpoint/2010/main" val="248349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7099-8112-92E4-7C36-B0B293366A9E}"/>
              </a:ext>
            </a:extLst>
          </p:cNvPr>
          <p:cNvSpPr>
            <a:spLocks noGrp="1"/>
          </p:cNvSpPr>
          <p:nvPr>
            <p:ph type="title"/>
          </p:nvPr>
        </p:nvSpPr>
        <p:spPr>
          <a:xfrm>
            <a:off x="222250" y="1118759"/>
            <a:ext cx="5873750" cy="744802"/>
          </a:xfrm>
        </p:spPr>
        <p:txBody>
          <a:bodyPr/>
          <a:lstStyle/>
          <a:p>
            <a:r>
              <a:rPr lang="en-GB" dirty="0"/>
              <a:t>References</a:t>
            </a:r>
          </a:p>
        </p:txBody>
      </p:sp>
      <p:sp>
        <p:nvSpPr>
          <p:cNvPr id="3" name="Text Placeholder 2">
            <a:extLst>
              <a:ext uri="{FF2B5EF4-FFF2-40B4-BE49-F238E27FC236}">
                <a16:creationId xmlns:a16="http://schemas.microsoft.com/office/drawing/2014/main" id="{A2F8A7D6-67AB-E7FB-4312-983EEFC557DE}"/>
              </a:ext>
            </a:extLst>
          </p:cNvPr>
          <p:cNvSpPr>
            <a:spLocks noGrp="1"/>
          </p:cNvSpPr>
          <p:nvPr>
            <p:ph type="body" idx="1"/>
          </p:nvPr>
        </p:nvSpPr>
        <p:spPr>
          <a:xfrm>
            <a:off x="348769" y="2104810"/>
            <a:ext cx="10624030" cy="3122798"/>
          </a:xfrm>
        </p:spPr>
        <p:txBody>
          <a:bodyPr>
            <a:normAutofit fontScale="62500" lnSpcReduction="20000"/>
          </a:bodyPr>
          <a:lstStyle/>
          <a:p>
            <a:endParaRPr lang="en-GB" dirty="0">
              <a:solidFill>
                <a:schemeClr val="tx1"/>
              </a:solidFill>
            </a:endParaRPr>
          </a:p>
          <a:p>
            <a:pPr marL="342900" indent="-342900">
              <a:buFontTx/>
              <a:buChar char="-"/>
            </a:pPr>
            <a:r>
              <a:rPr lang="en-GB" dirty="0" err="1">
                <a:solidFill>
                  <a:schemeClr val="tx1"/>
                </a:solidFill>
              </a:rPr>
              <a:t>Fucntions</a:t>
            </a:r>
            <a:r>
              <a:rPr lang="en-GB" dirty="0">
                <a:solidFill>
                  <a:schemeClr val="tx1"/>
                </a:solidFill>
              </a:rPr>
              <a:t> of machine learning: </a:t>
            </a:r>
            <a:r>
              <a:rPr lang="en-GB" dirty="0">
                <a:solidFill>
                  <a:schemeClr val="tx1"/>
                </a:solidFill>
                <a:hlinkClick r:id="rId3"/>
              </a:rPr>
              <a:t>https://workofthefuture.mit.edu/wp-content/uploads/2020/12/2020-Research-Brief-Malone-Rus-Laubacher2.pdf</a:t>
            </a:r>
            <a:r>
              <a:rPr lang="en-GB" dirty="0">
                <a:solidFill>
                  <a:schemeClr val="tx1"/>
                </a:solidFill>
              </a:rPr>
              <a:t> </a:t>
            </a:r>
          </a:p>
          <a:p>
            <a:pPr marL="342900" indent="-342900">
              <a:buFontTx/>
              <a:buChar char="-"/>
            </a:pPr>
            <a:r>
              <a:rPr lang="en-GB" dirty="0">
                <a:solidFill>
                  <a:schemeClr val="tx1"/>
                </a:solidFill>
              </a:rPr>
              <a:t>Machine Learning </a:t>
            </a:r>
            <a:r>
              <a:rPr lang="en-GB" dirty="0" err="1">
                <a:solidFill>
                  <a:schemeClr val="tx1"/>
                </a:solidFill>
              </a:rPr>
              <a:t>Alogrithims</a:t>
            </a:r>
            <a:r>
              <a:rPr lang="en-GB" dirty="0">
                <a:solidFill>
                  <a:schemeClr val="tx1"/>
                </a:solidFill>
              </a:rPr>
              <a:t>: </a:t>
            </a:r>
            <a:r>
              <a:rPr lang="en-GB" dirty="0">
                <a:solidFill>
                  <a:schemeClr val="tx1"/>
                </a:solidFill>
                <a:hlinkClick r:id="rId4"/>
              </a:rPr>
              <a:t>https://ischoolonline.berkeley.edu/blog/what-is-machine-learning/</a:t>
            </a:r>
            <a:r>
              <a:rPr lang="en-GB" dirty="0">
                <a:solidFill>
                  <a:schemeClr val="tx1"/>
                </a:solidFill>
              </a:rPr>
              <a:t> </a:t>
            </a:r>
          </a:p>
          <a:p>
            <a:pPr marL="342900" indent="-342900">
              <a:buFontTx/>
              <a:buChar char="-"/>
            </a:pPr>
            <a:r>
              <a:rPr lang="en-GB" dirty="0">
                <a:solidFill>
                  <a:schemeClr val="tx1"/>
                </a:solidFill>
              </a:rPr>
              <a:t>IBM: </a:t>
            </a:r>
            <a:r>
              <a:rPr lang="en-GB" dirty="0">
                <a:hlinkClick r:id="rId5"/>
              </a:rPr>
              <a:t>https://www.ibm.com/cloud/learn/machine-learning</a:t>
            </a:r>
            <a:r>
              <a:rPr lang="en-GB" dirty="0"/>
              <a:t> </a:t>
            </a:r>
          </a:p>
          <a:p>
            <a:pPr marL="342900" indent="-342900">
              <a:buFontTx/>
              <a:buChar char="-"/>
            </a:pPr>
            <a:r>
              <a:rPr lang="en-GB" dirty="0" err="1"/>
              <a:t>Classificaiton</a:t>
            </a:r>
            <a:r>
              <a:rPr lang="en-GB" dirty="0"/>
              <a:t> vs regression image =: </a:t>
            </a:r>
            <a:r>
              <a:rPr lang="en-GB" dirty="0">
                <a:hlinkClick r:id="rId6"/>
              </a:rPr>
              <a:t>https://www.simplilearn.com/regression-vs-classification-in-machine-learning-article</a:t>
            </a:r>
            <a:r>
              <a:rPr lang="en-GB" dirty="0"/>
              <a:t> </a:t>
            </a:r>
          </a:p>
          <a:p>
            <a:pPr marL="342900" indent="-342900">
              <a:buFontTx/>
              <a:buChar char="-"/>
            </a:pPr>
            <a:r>
              <a:rPr lang="en-GB" dirty="0">
                <a:solidFill>
                  <a:schemeClr val="tx1"/>
                </a:solidFill>
              </a:rPr>
              <a:t>Machine Learning vs Classic Stats: </a:t>
            </a:r>
            <a:r>
              <a:rPr lang="en-GB" dirty="0">
                <a:hlinkClick r:id="rId7"/>
              </a:rPr>
              <a:t>https://towardsdatascience.com/how-is-machine-learning-different-from-statistics-and-why-it-matters-5a8ed539976</a:t>
            </a:r>
            <a:r>
              <a:rPr lang="en-GB" dirty="0"/>
              <a:t>  </a:t>
            </a:r>
          </a:p>
          <a:p>
            <a:pPr marL="342900" indent="-342900">
              <a:buFontTx/>
              <a:buChar char="-"/>
            </a:pPr>
            <a:r>
              <a:rPr lang="en-GB" dirty="0">
                <a:solidFill>
                  <a:srgbClr val="7030A0"/>
                </a:solidFill>
                <a:hlinkClick r:id="rId8">
                  <a:extLst>
                    <a:ext uri="{A12FA001-AC4F-418D-AE19-62706E023703}">
                      <ahyp:hlinkClr xmlns:ahyp="http://schemas.microsoft.com/office/drawing/2018/hyperlinkcolor" val="tx"/>
                    </a:ext>
                  </a:extLst>
                </a:hlinkClick>
              </a:rPr>
              <a:t>Supervised vs unsupervised: </a:t>
            </a:r>
            <a:r>
              <a:rPr lang="en-GB" dirty="0">
                <a:solidFill>
                  <a:srgbClr val="2B5696"/>
                </a:solidFill>
                <a:hlinkClick r:id="rId8">
                  <a:extLst>
                    <a:ext uri="{A12FA001-AC4F-418D-AE19-62706E023703}">
                      <ahyp:hlinkClr xmlns:ahyp="http://schemas.microsoft.com/office/drawing/2018/hyperlinkcolor" val="tx"/>
                    </a:ext>
                  </a:extLst>
                </a:hlinkClick>
              </a:rPr>
              <a:t>https://www.v7labs.com/blog/supervised-vs-unsupervised-learning</a:t>
            </a:r>
            <a:r>
              <a:rPr lang="en-GB" dirty="0">
                <a:solidFill>
                  <a:schemeClr val="tx1"/>
                </a:solidFill>
              </a:rPr>
              <a:t> </a:t>
            </a:r>
          </a:p>
          <a:p>
            <a:pPr marL="342900" indent="-342900">
              <a:buFontTx/>
              <a:buChar char="-"/>
            </a:pPr>
            <a:r>
              <a:rPr lang="en-GB" dirty="0">
                <a:solidFill>
                  <a:schemeClr val="tx1"/>
                </a:solidFill>
              </a:rPr>
              <a:t>7 Steps to Machine Learning: </a:t>
            </a:r>
            <a:r>
              <a:rPr lang="en-GB" dirty="0">
                <a:solidFill>
                  <a:schemeClr val="tx1"/>
                </a:solidFill>
                <a:hlinkClick r:id="rId9"/>
              </a:rPr>
              <a:t>https://towardsdatascience.com/the-7-steps-of-machine-learning-2877d7e5548e</a:t>
            </a:r>
            <a:r>
              <a:rPr lang="en-GB" dirty="0">
                <a:solidFill>
                  <a:schemeClr val="tx1"/>
                </a:solidFill>
              </a:rPr>
              <a:t> </a:t>
            </a:r>
          </a:p>
          <a:p>
            <a:pPr marL="342900" indent="-342900">
              <a:buFontTx/>
              <a:buChar char="-"/>
            </a:pPr>
            <a:endParaRPr lang="en-GB" dirty="0">
              <a:solidFill>
                <a:schemeClr val="tx1"/>
              </a:solidFill>
            </a:endParaRPr>
          </a:p>
          <a:p>
            <a:pPr marL="342900" indent="-342900">
              <a:buFontTx/>
              <a:buChar char="-"/>
            </a:pPr>
            <a:endParaRPr lang="en-GB" dirty="0">
              <a:solidFill>
                <a:schemeClr val="tx1"/>
              </a:solidFill>
            </a:endParaRPr>
          </a:p>
          <a:p>
            <a:pPr marL="342900" indent="-342900">
              <a:buFontTx/>
              <a:buChar char="-"/>
            </a:pPr>
            <a:endParaRPr lang="en-GB" dirty="0">
              <a:solidFill>
                <a:schemeClr val="tx1"/>
              </a:solidFill>
            </a:endParaRPr>
          </a:p>
          <a:p>
            <a:endParaRPr lang="en-GB" dirty="0"/>
          </a:p>
        </p:txBody>
      </p:sp>
    </p:spTree>
    <p:extLst>
      <p:ext uri="{BB962C8B-B14F-4D97-AF65-F5344CB8AC3E}">
        <p14:creationId xmlns:p14="http://schemas.microsoft.com/office/powerpoint/2010/main" val="3544765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1276"/>
            <a:ext cx="7347646" cy="2558547"/>
          </a:xfrm>
        </p:spPr>
        <p:txBody>
          <a:bodyPr>
            <a:normAutofit fontScale="90000"/>
          </a:bodyPr>
          <a:lstStyle/>
          <a:p>
            <a:r>
              <a:rPr lang="en-GB" dirty="0"/>
              <a:t>Material for Tuesday the 1</a:t>
            </a:r>
            <a:r>
              <a:rPr lang="en-GB" baseline="30000" dirty="0"/>
              <a:t>st</a:t>
            </a:r>
            <a:r>
              <a:rPr lang="en-GB" dirty="0"/>
              <a:t>  of November</a:t>
            </a:r>
            <a:br>
              <a:rPr lang="en-GB" dirty="0"/>
            </a:br>
            <a:br>
              <a:rPr lang="en-GB" dirty="0"/>
            </a:br>
            <a:br>
              <a:rPr lang="en-GB" dirty="0"/>
            </a:br>
            <a:endParaRPr lang="en-GB" dirty="0"/>
          </a:p>
        </p:txBody>
      </p:sp>
      <p:sp>
        <p:nvSpPr>
          <p:cNvPr id="3" name="Text Placeholder 2"/>
          <p:cNvSpPr>
            <a:spLocks noGrp="1"/>
          </p:cNvSpPr>
          <p:nvPr>
            <p:ph type="body" idx="1"/>
          </p:nvPr>
        </p:nvSpPr>
        <p:spPr>
          <a:xfrm>
            <a:off x="831850" y="2419089"/>
            <a:ext cx="9010206" cy="2737635"/>
          </a:xfrm>
        </p:spPr>
        <p:txBody>
          <a:bodyPr>
            <a:normAutofit/>
          </a:bodyPr>
          <a:lstStyle/>
          <a:p>
            <a:endParaRPr lang="en-GB" dirty="0">
              <a:solidFill>
                <a:schemeClr val="tx1"/>
              </a:solidFill>
            </a:endParaRPr>
          </a:p>
          <a:p>
            <a:endParaRPr lang="en-GB" dirty="0">
              <a:solidFill>
                <a:schemeClr val="tx1"/>
              </a:solidFill>
            </a:endParaRPr>
          </a:p>
          <a:p>
            <a:r>
              <a:rPr lang="en-GB" dirty="0">
                <a:solidFill>
                  <a:schemeClr val="tx1"/>
                </a:solidFill>
              </a:rPr>
              <a:t>GitHub: </a:t>
            </a:r>
          </a:p>
          <a:p>
            <a:r>
              <a:rPr lang="en-GB" dirty="0">
                <a:solidFill>
                  <a:schemeClr val="tx1"/>
                </a:solidFill>
              </a:rPr>
              <a:t>https://</a:t>
            </a:r>
            <a:r>
              <a:rPr lang="en-GB" dirty="0" err="1">
                <a:solidFill>
                  <a:schemeClr val="tx1"/>
                </a:solidFill>
              </a:rPr>
              <a:t>github.com</a:t>
            </a:r>
            <a:r>
              <a:rPr lang="en-GB" dirty="0">
                <a:solidFill>
                  <a:schemeClr val="tx1"/>
                </a:solidFill>
              </a:rPr>
              <a:t>/</a:t>
            </a:r>
            <a:r>
              <a:rPr lang="en-GB" dirty="0" err="1">
                <a:solidFill>
                  <a:schemeClr val="tx1"/>
                </a:solidFill>
              </a:rPr>
              <a:t>UKDataServiceOpen</a:t>
            </a:r>
            <a:r>
              <a:rPr lang="en-GB" dirty="0">
                <a:solidFill>
                  <a:schemeClr val="tx1"/>
                </a:solidFill>
              </a:rPr>
              <a:t>/</a:t>
            </a:r>
            <a:r>
              <a:rPr lang="en-GB" dirty="0" err="1">
                <a:solidFill>
                  <a:schemeClr val="tx1"/>
                </a:solidFill>
              </a:rPr>
              <a:t>ML_Workshop</a:t>
            </a:r>
            <a:endParaRPr lang="en-GB" dirty="0">
              <a:solidFill>
                <a:schemeClr val="tx1"/>
              </a:solidFill>
            </a:endParaRPr>
          </a:p>
          <a:p>
            <a:endParaRPr lang="en-GB" dirty="0"/>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43</a:t>
            </a:fld>
            <a:endParaRPr lang="en-US" dirty="0"/>
          </a:p>
        </p:txBody>
      </p:sp>
    </p:spTree>
    <p:extLst>
      <p:ext uri="{BB962C8B-B14F-4D97-AF65-F5344CB8AC3E}">
        <p14:creationId xmlns:p14="http://schemas.microsoft.com/office/powerpoint/2010/main" val="89592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960" y="2021746"/>
            <a:ext cx="5264150" cy="1061485"/>
          </a:xfrm>
        </p:spPr>
        <p:txBody>
          <a:bodyPr/>
          <a:lstStyle/>
          <a:p>
            <a:r>
              <a:rPr lang="en-US" dirty="0"/>
              <a:t>Thank You.</a:t>
            </a:r>
            <a:endParaRPr lang="en-GB" dirty="0"/>
          </a:p>
        </p:txBody>
      </p:sp>
      <p:sp>
        <p:nvSpPr>
          <p:cNvPr id="3" name="Text Placeholder 2"/>
          <p:cNvSpPr>
            <a:spLocks noGrp="1"/>
          </p:cNvSpPr>
          <p:nvPr>
            <p:ph type="body" idx="1"/>
          </p:nvPr>
        </p:nvSpPr>
        <p:spPr>
          <a:xfrm>
            <a:off x="489857" y="3429001"/>
            <a:ext cx="7609114" cy="2743200"/>
          </a:xfrm>
        </p:spPr>
        <p:txBody>
          <a:bodyPr>
            <a:normAutofit fontScale="70000" lnSpcReduction="20000"/>
          </a:bodyPr>
          <a:lstStyle/>
          <a:p>
            <a:r>
              <a:rPr lang="en-GB" dirty="0">
                <a:hlinkClick r:id="rId3"/>
              </a:rPr>
              <a:t>Email:  </a:t>
            </a:r>
            <a:endParaRPr lang="en-GB" dirty="0"/>
          </a:p>
          <a:p>
            <a:r>
              <a:rPr lang="en-GB" dirty="0">
                <a:hlinkClick r:id="rId3"/>
              </a:rPr>
              <a:t>nadia.kennar@manchester.ac.uk</a:t>
            </a:r>
            <a:r>
              <a:rPr lang="en-GB" dirty="0"/>
              <a:t>, </a:t>
            </a:r>
          </a:p>
          <a:p>
            <a:r>
              <a:rPr lang="en-GB" dirty="0">
                <a:hlinkClick r:id="rId4"/>
              </a:rPr>
              <a:t>louise.capener@Manchester.ac.uk</a:t>
            </a:r>
            <a:endParaRPr lang="en-GB" dirty="0"/>
          </a:p>
          <a:p>
            <a:endParaRPr lang="en-GB" dirty="0"/>
          </a:p>
          <a:p>
            <a:r>
              <a:rPr lang="en-GB" dirty="0"/>
              <a:t>Twitter:  </a:t>
            </a:r>
          </a:p>
          <a:p>
            <a:r>
              <a:rPr lang="en-GB" dirty="0"/>
              <a:t>@</a:t>
            </a:r>
            <a:r>
              <a:rPr lang="en-GB" dirty="0" err="1"/>
              <a:t>NadiaKennar</a:t>
            </a:r>
            <a:endParaRPr lang="en-GB" dirty="0"/>
          </a:p>
          <a:p>
            <a:r>
              <a:rPr lang="en-GB" dirty="0"/>
              <a:t>@</a:t>
            </a:r>
            <a:r>
              <a:rPr lang="en-GB" dirty="0" err="1"/>
              <a:t>CapenerLouise</a:t>
            </a:r>
            <a:r>
              <a:rPr lang="en-GB" dirty="0"/>
              <a:t> </a:t>
            </a:r>
          </a:p>
          <a:p>
            <a:r>
              <a:rPr lang="en-GB" dirty="0"/>
              <a:t>              </a:t>
            </a:r>
          </a:p>
          <a:p>
            <a:r>
              <a:rPr lang="en-GB" dirty="0"/>
              <a:t>  </a:t>
            </a:r>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44</a:t>
            </a:fld>
            <a:endParaRPr lang="en-US"/>
          </a:p>
        </p:txBody>
      </p:sp>
    </p:spTree>
    <p:extLst>
      <p:ext uri="{BB962C8B-B14F-4D97-AF65-F5344CB8AC3E}">
        <p14:creationId xmlns:p14="http://schemas.microsoft.com/office/powerpoint/2010/main" val="121291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375F-01EA-A884-EC4C-30F3E82C3366}"/>
              </a:ext>
            </a:extLst>
          </p:cNvPr>
          <p:cNvSpPr>
            <a:spLocks noGrp="1"/>
          </p:cNvSpPr>
          <p:nvPr>
            <p:ph type="title"/>
          </p:nvPr>
        </p:nvSpPr>
        <p:spPr>
          <a:xfrm>
            <a:off x="271367" y="426295"/>
            <a:ext cx="9977271" cy="548819"/>
          </a:xfrm>
        </p:spPr>
        <p:txBody>
          <a:bodyPr/>
          <a:lstStyle/>
          <a:p>
            <a:br>
              <a:rPr lang="en-GB" sz="3600" dirty="0"/>
            </a:br>
            <a:r>
              <a:rPr lang="en-GB" sz="3600" dirty="0"/>
              <a:t>Session 1: October 24</a:t>
            </a:r>
            <a:r>
              <a:rPr lang="en-GB" sz="3600" baseline="30000" dirty="0"/>
              <a:t>th</a:t>
            </a:r>
            <a:r>
              <a:rPr lang="en-GB" sz="3600" dirty="0"/>
              <a:t> </a:t>
            </a:r>
            <a:br>
              <a:rPr lang="en-GB" sz="3600" dirty="0">
                <a:solidFill>
                  <a:srgbClr val="212322"/>
                </a:solidFill>
              </a:rPr>
            </a:br>
            <a:endParaRPr lang="en-GB" sz="3600" dirty="0"/>
          </a:p>
        </p:txBody>
      </p:sp>
      <p:sp>
        <p:nvSpPr>
          <p:cNvPr id="3" name="TextBox 2">
            <a:extLst>
              <a:ext uri="{FF2B5EF4-FFF2-40B4-BE49-F238E27FC236}">
                <a16:creationId xmlns:a16="http://schemas.microsoft.com/office/drawing/2014/main" id="{DDE17D56-D8AD-F347-A825-8ED6A28001D1}"/>
              </a:ext>
            </a:extLst>
          </p:cNvPr>
          <p:cNvSpPr txBox="1"/>
          <p:nvPr/>
        </p:nvSpPr>
        <p:spPr>
          <a:xfrm>
            <a:off x="675963" y="1359889"/>
            <a:ext cx="9776424" cy="2677656"/>
          </a:xfrm>
          <a:prstGeom prst="rect">
            <a:avLst/>
          </a:prstGeom>
          <a:noFill/>
        </p:spPr>
        <p:txBody>
          <a:bodyPr wrap="square" rtlCol="0">
            <a:spAutoFit/>
          </a:bodyPr>
          <a:lstStyle/>
          <a:p>
            <a:endParaRPr lang="en-US" sz="2400" dirty="0">
              <a:solidFill>
                <a:srgbClr val="212322"/>
              </a:solidFill>
            </a:endParaRPr>
          </a:p>
          <a:p>
            <a:pPr marL="285750" indent="-285750">
              <a:buFontTx/>
              <a:buChar char="-"/>
            </a:pPr>
            <a:r>
              <a:rPr lang="en-US" sz="2400" dirty="0">
                <a:solidFill>
                  <a:srgbClr val="212322"/>
                </a:solidFill>
              </a:rPr>
              <a:t>Context:</a:t>
            </a:r>
          </a:p>
          <a:p>
            <a:pPr marL="742950" lvl="1" indent="-285750">
              <a:buFontTx/>
              <a:buChar char="-"/>
            </a:pPr>
            <a:r>
              <a:rPr lang="en-US" sz="2400" dirty="0">
                <a:solidFill>
                  <a:srgbClr val="212322"/>
                </a:solidFill>
              </a:rPr>
              <a:t>What is machine learning?</a:t>
            </a:r>
          </a:p>
          <a:p>
            <a:pPr marL="742950" lvl="1" indent="-285750">
              <a:buFontTx/>
              <a:buChar char="-"/>
            </a:pPr>
            <a:r>
              <a:rPr lang="en-US" sz="2400" dirty="0">
                <a:solidFill>
                  <a:srgbClr val="212322"/>
                </a:solidFill>
              </a:rPr>
              <a:t>What is a model?</a:t>
            </a:r>
          </a:p>
          <a:p>
            <a:pPr marL="285750" indent="-285750">
              <a:buFontTx/>
              <a:buChar char="-"/>
            </a:pPr>
            <a:r>
              <a:rPr lang="en-US" sz="2400" dirty="0">
                <a:solidFill>
                  <a:srgbClr val="212322"/>
                </a:solidFill>
              </a:rPr>
              <a:t>Machine learning methods</a:t>
            </a:r>
          </a:p>
          <a:p>
            <a:pPr marL="285750" indent="-285750">
              <a:buFontTx/>
              <a:buChar char="-"/>
            </a:pPr>
            <a:r>
              <a:rPr lang="en-US" sz="2400" dirty="0">
                <a:solidFill>
                  <a:srgbClr val="212322"/>
                </a:solidFill>
              </a:rPr>
              <a:t>How is ML different from classic statistics</a:t>
            </a:r>
          </a:p>
          <a:p>
            <a:pPr marL="285750" indent="-285750">
              <a:buFontTx/>
              <a:buChar char="-"/>
            </a:pPr>
            <a:r>
              <a:rPr lang="en-US" sz="2400" dirty="0">
                <a:solidFill>
                  <a:srgbClr val="212322"/>
                </a:solidFill>
              </a:rPr>
              <a:t>7 Steps to Machine Learning?</a:t>
            </a:r>
          </a:p>
        </p:txBody>
      </p:sp>
    </p:spTree>
    <p:extLst>
      <p:ext uri="{BB962C8B-B14F-4D97-AF65-F5344CB8AC3E}">
        <p14:creationId xmlns:p14="http://schemas.microsoft.com/office/powerpoint/2010/main" val="801666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375F-01EA-A884-EC4C-30F3E82C3366}"/>
              </a:ext>
            </a:extLst>
          </p:cNvPr>
          <p:cNvSpPr>
            <a:spLocks noGrp="1"/>
          </p:cNvSpPr>
          <p:nvPr>
            <p:ph type="title"/>
          </p:nvPr>
        </p:nvSpPr>
        <p:spPr>
          <a:xfrm>
            <a:off x="337868" y="675677"/>
            <a:ext cx="9977271" cy="548819"/>
          </a:xfrm>
        </p:spPr>
        <p:txBody>
          <a:bodyPr/>
          <a:lstStyle/>
          <a:p>
            <a:r>
              <a:rPr lang="en-GB" sz="3600" dirty="0"/>
              <a:t>Session 2: October 26th</a:t>
            </a:r>
            <a:br>
              <a:rPr lang="en-GB" sz="3600" dirty="0">
                <a:solidFill>
                  <a:srgbClr val="212322"/>
                </a:solidFill>
              </a:rPr>
            </a:br>
            <a:endParaRPr lang="en-GB" sz="3600" dirty="0"/>
          </a:p>
        </p:txBody>
      </p:sp>
      <p:sp>
        <p:nvSpPr>
          <p:cNvPr id="3" name="TextBox 2">
            <a:extLst>
              <a:ext uri="{FF2B5EF4-FFF2-40B4-BE49-F238E27FC236}">
                <a16:creationId xmlns:a16="http://schemas.microsoft.com/office/drawing/2014/main" id="{DDE17D56-D8AD-F347-A825-8ED6A28001D1}"/>
              </a:ext>
            </a:extLst>
          </p:cNvPr>
          <p:cNvSpPr txBox="1"/>
          <p:nvPr/>
        </p:nvSpPr>
        <p:spPr>
          <a:xfrm>
            <a:off x="675963" y="1359889"/>
            <a:ext cx="9776424" cy="1938992"/>
          </a:xfrm>
          <a:prstGeom prst="rect">
            <a:avLst/>
          </a:prstGeom>
          <a:noFill/>
        </p:spPr>
        <p:txBody>
          <a:bodyPr wrap="square" rtlCol="0">
            <a:spAutoFit/>
          </a:bodyPr>
          <a:lstStyle/>
          <a:p>
            <a:pPr marL="285750" indent="-285750">
              <a:buFontTx/>
              <a:buChar char="-"/>
            </a:pPr>
            <a:endParaRPr lang="en-US" sz="2400" dirty="0">
              <a:solidFill>
                <a:srgbClr val="212322"/>
              </a:solidFill>
            </a:endParaRPr>
          </a:p>
          <a:p>
            <a:pPr marL="285750" indent="-285750">
              <a:buFontTx/>
              <a:buChar char="-"/>
            </a:pPr>
            <a:r>
              <a:rPr lang="en-US" sz="2400" dirty="0">
                <a:solidFill>
                  <a:srgbClr val="212322"/>
                </a:solidFill>
              </a:rPr>
              <a:t>Exploring a specific unsupervised method, clustering </a:t>
            </a:r>
          </a:p>
          <a:p>
            <a:pPr marL="285750" indent="-285750">
              <a:buFontTx/>
              <a:buChar char="-"/>
            </a:pPr>
            <a:r>
              <a:rPr lang="en-US" sz="2400" dirty="0">
                <a:solidFill>
                  <a:srgbClr val="212322"/>
                </a:solidFill>
              </a:rPr>
              <a:t>Centroid based: specifically, k-means algorithm </a:t>
            </a:r>
          </a:p>
          <a:p>
            <a:pPr marL="285750" indent="-285750">
              <a:buFontTx/>
              <a:buChar char="-"/>
            </a:pPr>
            <a:r>
              <a:rPr lang="en-US" sz="2400" dirty="0">
                <a:solidFill>
                  <a:srgbClr val="212322"/>
                </a:solidFill>
              </a:rPr>
              <a:t>Hierarchical-based: divisive (top-down) and agglomerative (bottom-up)</a:t>
            </a:r>
          </a:p>
        </p:txBody>
      </p:sp>
    </p:spTree>
    <p:extLst>
      <p:ext uri="{BB962C8B-B14F-4D97-AF65-F5344CB8AC3E}">
        <p14:creationId xmlns:p14="http://schemas.microsoft.com/office/powerpoint/2010/main" val="2227857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375F-01EA-A884-EC4C-30F3E82C3366}"/>
              </a:ext>
            </a:extLst>
          </p:cNvPr>
          <p:cNvSpPr>
            <a:spLocks noGrp="1"/>
          </p:cNvSpPr>
          <p:nvPr>
            <p:ph type="title"/>
          </p:nvPr>
        </p:nvSpPr>
        <p:spPr>
          <a:xfrm>
            <a:off x="337868" y="675677"/>
            <a:ext cx="9977271" cy="548819"/>
          </a:xfrm>
        </p:spPr>
        <p:txBody>
          <a:bodyPr/>
          <a:lstStyle/>
          <a:p>
            <a:r>
              <a:rPr lang="en-GB" sz="3600" dirty="0"/>
              <a:t>Session 3: November 2</a:t>
            </a:r>
            <a:r>
              <a:rPr lang="en-GB" sz="3600" baseline="30000" dirty="0"/>
              <a:t>nd</a:t>
            </a:r>
            <a:r>
              <a:rPr lang="en-GB" sz="3600" dirty="0"/>
              <a:t> </a:t>
            </a:r>
            <a:br>
              <a:rPr lang="en-GB" sz="3600" dirty="0">
                <a:solidFill>
                  <a:srgbClr val="212322"/>
                </a:solidFill>
              </a:rPr>
            </a:br>
            <a:endParaRPr lang="en-GB" sz="3600" dirty="0"/>
          </a:p>
        </p:txBody>
      </p:sp>
      <p:sp>
        <p:nvSpPr>
          <p:cNvPr id="3" name="TextBox 2">
            <a:extLst>
              <a:ext uri="{FF2B5EF4-FFF2-40B4-BE49-F238E27FC236}">
                <a16:creationId xmlns:a16="http://schemas.microsoft.com/office/drawing/2014/main" id="{DDE17D56-D8AD-F347-A825-8ED6A28001D1}"/>
              </a:ext>
            </a:extLst>
          </p:cNvPr>
          <p:cNvSpPr txBox="1"/>
          <p:nvPr/>
        </p:nvSpPr>
        <p:spPr>
          <a:xfrm>
            <a:off x="675963" y="1359889"/>
            <a:ext cx="9776424" cy="2308324"/>
          </a:xfrm>
          <a:prstGeom prst="rect">
            <a:avLst/>
          </a:prstGeom>
          <a:noFill/>
        </p:spPr>
        <p:txBody>
          <a:bodyPr wrap="square" rtlCol="0">
            <a:spAutoFit/>
          </a:bodyPr>
          <a:lstStyle/>
          <a:p>
            <a:endParaRPr lang="en-US" sz="2400" dirty="0">
              <a:solidFill>
                <a:srgbClr val="212322"/>
              </a:solidFill>
            </a:endParaRPr>
          </a:p>
          <a:p>
            <a:pPr marL="285750" indent="-285750">
              <a:buFontTx/>
              <a:buChar char="-"/>
            </a:pPr>
            <a:r>
              <a:rPr lang="en-US" sz="2400" dirty="0">
                <a:solidFill>
                  <a:srgbClr val="212322"/>
                </a:solidFill>
              </a:rPr>
              <a:t>Live Code Demo </a:t>
            </a:r>
          </a:p>
          <a:p>
            <a:pPr marL="285750" indent="-285750">
              <a:buFontTx/>
              <a:buChar char="-"/>
            </a:pPr>
            <a:r>
              <a:rPr lang="en-US" sz="2400" dirty="0">
                <a:solidFill>
                  <a:srgbClr val="212322"/>
                </a:solidFill>
              </a:rPr>
              <a:t>Using a dataset to explore different clustering methods</a:t>
            </a:r>
          </a:p>
          <a:p>
            <a:pPr marL="285750" indent="-285750">
              <a:buFontTx/>
              <a:buChar char="-"/>
            </a:pPr>
            <a:r>
              <a:rPr lang="en-US" sz="2400" dirty="0">
                <a:solidFill>
                  <a:srgbClr val="212322"/>
                </a:solidFill>
              </a:rPr>
              <a:t>First hour in Python </a:t>
            </a:r>
          </a:p>
          <a:p>
            <a:pPr marL="285750" indent="-285750">
              <a:buFontTx/>
              <a:buChar char="-"/>
            </a:pPr>
            <a:r>
              <a:rPr lang="en-US" sz="2400" dirty="0">
                <a:solidFill>
                  <a:srgbClr val="212322"/>
                </a:solidFill>
              </a:rPr>
              <a:t>Second hour in R</a:t>
            </a:r>
          </a:p>
          <a:p>
            <a:pPr marL="285750" indent="-285750">
              <a:buFontTx/>
              <a:buChar char="-"/>
            </a:pPr>
            <a:endParaRPr lang="en-US" sz="2400" dirty="0">
              <a:solidFill>
                <a:srgbClr val="212322"/>
              </a:solidFill>
            </a:endParaRPr>
          </a:p>
        </p:txBody>
      </p:sp>
    </p:spTree>
    <p:extLst>
      <p:ext uri="{BB962C8B-B14F-4D97-AF65-F5344CB8AC3E}">
        <p14:creationId xmlns:p14="http://schemas.microsoft.com/office/powerpoint/2010/main" val="3066878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is Machine Learning ?</a:t>
            </a:r>
          </a:p>
        </p:txBody>
      </p:sp>
      <p:sp>
        <p:nvSpPr>
          <p:cNvPr id="3" name="Text Placeholder 2"/>
          <p:cNvSpPr>
            <a:spLocks noGrp="1"/>
          </p:cNvSpPr>
          <p:nvPr>
            <p:ph type="body" sz="quarter" idx="13"/>
          </p:nvPr>
        </p:nvSpPr>
        <p:spPr>
          <a:xfrm>
            <a:off x="838200" y="1396273"/>
            <a:ext cx="9785465" cy="4065454"/>
          </a:xfrm>
        </p:spPr>
        <p:txBody>
          <a:bodyPr>
            <a:normAutofit/>
          </a:bodyPr>
          <a:lstStyle/>
          <a:p>
            <a:pPr marL="0" indent="0">
              <a:buNone/>
            </a:pPr>
            <a:endParaRPr lang="en-GB" dirty="0"/>
          </a:p>
          <a:p>
            <a:r>
              <a:rPr lang="en-GB" dirty="0"/>
              <a:t>Machine Learning is a subfield of </a:t>
            </a:r>
            <a:r>
              <a:rPr lang="en-GB" i="1" dirty="0"/>
              <a:t>artificial intelligence (AI)</a:t>
            </a:r>
          </a:p>
          <a:p>
            <a:r>
              <a:rPr lang="en-GB" dirty="0"/>
              <a:t>i.e. the capability of a machine to imitate intelligent human behaviour</a:t>
            </a:r>
          </a:p>
          <a:p>
            <a:pPr marL="0" indent="0">
              <a:buNone/>
            </a:pPr>
            <a:endParaRPr lang="en-GB" dirty="0"/>
          </a:p>
          <a:p>
            <a:pPr marL="0" indent="0">
              <a:buNone/>
            </a:pPr>
            <a:r>
              <a:rPr lang="en-GB" dirty="0"/>
              <a:t> </a:t>
            </a:r>
          </a:p>
          <a:p>
            <a:pPr marL="0" indent="0" algn="ctr">
              <a:buNone/>
            </a:pPr>
            <a:r>
              <a:rPr lang="en-GB" b="1" i="1" dirty="0"/>
              <a:t>”</a:t>
            </a:r>
            <a:r>
              <a:rPr lang="en-GB" b="1" i="1" dirty="0">
                <a:solidFill>
                  <a:srgbClr val="272727"/>
                </a:solidFill>
                <a:effectLst/>
                <a:latin typeface="Adelle W01 Regular"/>
              </a:rPr>
              <a:t> the field of study that gives computers the ability to learn without explicitly being programmed.”</a:t>
            </a:r>
          </a:p>
          <a:p>
            <a:pPr marL="0" indent="0" algn="ctr">
              <a:buNone/>
            </a:pPr>
            <a:r>
              <a:rPr lang="en-GB" b="1" i="1" dirty="0">
                <a:solidFill>
                  <a:srgbClr val="272727"/>
                </a:solidFill>
                <a:latin typeface="Adelle W01 Regular"/>
              </a:rPr>
              <a:t>Arthur </a:t>
            </a:r>
            <a:r>
              <a:rPr lang="en-GB" b="1" i="1" dirty="0" err="1">
                <a:solidFill>
                  <a:srgbClr val="272727"/>
                </a:solidFill>
                <a:latin typeface="Adelle W01 Regular"/>
              </a:rPr>
              <a:t>Samual</a:t>
            </a:r>
            <a:r>
              <a:rPr lang="en-GB" b="1" i="1" dirty="0">
                <a:solidFill>
                  <a:srgbClr val="272727"/>
                </a:solidFill>
                <a:latin typeface="Adelle W01 Regular"/>
              </a:rPr>
              <a:t>, 1950</a:t>
            </a:r>
            <a:endParaRPr lang="en-GB" b="1" i="1" dirty="0"/>
          </a:p>
          <a:p>
            <a:endParaRPr lang="en-GB" dirty="0"/>
          </a:p>
          <a:p>
            <a:pPr marL="0" indent="0">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8</a:t>
            </a:fld>
            <a:endParaRPr lang="en-US"/>
          </a:p>
        </p:txBody>
      </p:sp>
    </p:spTree>
    <p:extLst>
      <p:ext uri="{BB962C8B-B14F-4D97-AF65-F5344CB8AC3E}">
        <p14:creationId xmlns:p14="http://schemas.microsoft.com/office/powerpoint/2010/main" val="2104469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5ADD9-B7C8-5749-A3F4-168F92AF126F}"/>
              </a:ext>
            </a:extLst>
          </p:cNvPr>
          <p:cNvSpPr>
            <a:spLocks noGrp="1"/>
          </p:cNvSpPr>
          <p:nvPr>
            <p:ph type="title"/>
          </p:nvPr>
        </p:nvSpPr>
        <p:spPr/>
        <p:txBody>
          <a:bodyPr/>
          <a:lstStyle/>
          <a:p>
            <a:r>
              <a:rPr lang="en-GB" dirty="0"/>
              <a:t>Functions of a Machine Learning System </a:t>
            </a:r>
            <a:endParaRPr lang="en-US" dirty="0"/>
          </a:p>
        </p:txBody>
      </p:sp>
      <p:sp>
        <p:nvSpPr>
          <p:cNvPr id="3" name="Text Placeholder 2">
            <a:extLst>
              <a:ext uri="{FF2B5EF4-FFF2-40B4-BE49-F238E27FC236}">
                <a16:creationId xmlns:a16="http://schemas.microsoft.com/office/drawing/2014/main" id="{0B0F2CA1-84BB-8D49-944E-D1CE26440214}"/>
              </a:ext>
            </a:extLst>
          </p:cNvPr>
          <p:cNvSpPr>
            <a:spLocks noGrp="1"/>
          </p:cNvSpPr>
          <p:nvPr>
            <p:ph type="body" sz="quarter" idx="13"/>
          </p:nvPr>
        </p:nvSpPr>
        <p:spPr>
          <a:xfrm>
            <a:off x="838199" y="1548713"/>
            <a:ext cx="10151225" cy="4065454"/>
          </a:xfrm>
        </p:spPr>
        <p:txBody>
          <a:bodyPr/>
          <a:lstStyle/>
          <a:p>
            <a:r>
              <a:rPr lang="en-US" b="1" dirty="0"/>
              <a:t>Descriptive: </a:t>
            </a:r>
            <a:r>
              <a:rPr lang="en-US" dirty="0"/>
              <a:t>uses the data to explain what happened</a:t>
            </a:r>
          </a:p>
          <a:p>
            <a:pPr marL="0" indent="0">
              <a:buNone/>
            </a:pPr>
            <a:r>
              <a:rPr lang="en-US" dirty="0"/>
              <a:t>				</a:t>
            </a:r>
          </a:p>
          <a:p>
            <a:r>
              <a:rPr lang="en-US" b="1" dirty="0"/>
              <a:t>Predictive: </a:t>
            </a:r>
            <a:r>
              <a:rPr lang="en-US" dirty="0"/>
              <a:t>the system use the data to predict what will happen</a:t>
            </a:r>
          </a:p>
          <a:p>
            <a:pPr marL="0" indent="0">
              <a:buNone/>
            </a:pPr>
            <a:r>
              <a:rPr lang="en-US" dirty="0"/>
              <a:t>				</a:t>
            </a:r>
          </a:p>
          <a:p>
            <a:r>
              <a:rPr lang="en-US" b="1" dirty="0"/>
              <a:t>Prescriptive: </a:t>
            </a:r>
            <a:r>
              <a:rPr lang="en-US" dirty="0"/>
              <a:t>the system will use the data to make suggestions about what action to take.</a:t>
            </a:r>
          </a:p>
          <a:p>
            <a:pPr marL="3657600" lvl="8" indent="0">
              <a:buNone/>
            </a:pPr>
            <a:endParaRPr lang="en-US" dirty="0"/>
          </a:p>
          <a:p>
            <a:pPr marL="3657600" lvl="8" indent="0">
              <a:buNone/>
            </a:pPr>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A6680B9D-CD68-A34E-AEA1-B3B1FCBA6747}"/>
              </a:ext>
            </a:extLst>
          </p:cNvPr>
          <p:cNvSpPr txBox="1"/>
          <p:nvPr/>
        </p:nvSpPr>
        <p:spPr>
          <a:xfrm>
            <a:off x="356063" y="6352143"/>
            <a:ext cx="6450676" cy="369332"/>
          </a:xfrm>
          <a:prstGeom prst="rect">
            <a:avLst/>
          </a:prstGeom>
          <a:noFill/>
        </p:spPr>
        <p:txBody>
          <a:bodyPr wrap="square" rtlCol="0">
            <a:spAutoFit/>
          </a:bodyPr>
          <a:lstStyle/>
          <a:p>
            <a:r>
              <a:rPr lang="en-US" dirty="0"/>
              <a:t>Credit: </a:t>
            </a:r>
            <a:r>
              <a:rPr lang="en-US" dirty="0" err="1"/>
              <a:t>T.Molone</a:t>
            </a:r>
            <a:r>
              <a:rPr lang="en-US" dirty="0"/>
              <a:t>, </a:t>
            </a:r>
            <a:r>
              <a:rPr lang="en-US" dirty="0" err="1"/>
              <a:t>D.Russ</a:t>
            </a:r>
            <a:r>
              <a:rPr lang="en-US" dirty="0"/>
              <a:t>, </a:t>
            </a:r>
            <a:r>
              <a:rPr lang="en-US" dirty="0" err="1"/>
              <a:t>R.Laubacher</a:t>
            </a:r>
            <a:endParaRPr lang="en-US" dirty="0"/>
          </a:p>
        </p:txBody>
      </p:sp>
      <p:sp>
        <p:nvSpPr>
          <p:cNvPr id="4" name="Slide Number Placeholder 3">
            <a:extLst>
              <a:ext uri="{FF2B5EF4-FFF2-40B4-BE49-F238E27FC236}">
                <a16:creationId xmlns:a16="http://schemas.microsoft.com/office/drawing/2014/main" id="{3113811C-8F90-1643-BA6F-8ACCFE7233D5}"/>
              </a:ext>
            </a:extLst>
          </p:cNvPr>
          <p:cNvSpPr>
            <a:spLocks noGrp="1"/>
          </p:cNvSpPr>
          <p:nvPr>
            <p:ph type="sldNum" sz="quarter" idx="12"/>
          </p:nvPr>
        </p:nvSpPr>
        <p:spPr/>
        <p:txBody>
          <a:bodyPr/>
          <a:lstStyle/>
          <a:p>
            <a:fld id="{016687C5-7511-7743-B429-3BDBE272F28B}" type="slidenum">
              <a:rPr lang="en-US" smtClean="0"/>
              <a:t>9</a:t>
            </a:fld>
            <a:endParaRPr lang="en-US"/>
          </a:p>
        </p:txBody>
      </p:sp>
    </p:spTree>
    <p:extLst>
      <p:ext uri="{BB962C8B-B14F-4D97-AF65-F5344CB8AC3E}">
        <p14:creationId xmlns:p14="http://schemas.microsoft.com/office/powerpoint/2010/main" val="2347970676"/>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93AA99-FC69-42FB-BF7F-5521D653AB2A}" vid="{C5F7E382-E8E6-402D-8640-B4F46DB99D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E6A3BF6-5E26-4764-BA80-8BC242DCD14D}">
  <ds:schemaRefs>
    <ds:schemaRef ds:uri="http://schemas.microsoft.com/sharepoint/v3/contenttype/forms"/>
  </ds:schemaRefs>
</ds:datastoreItem>
</file>

<file path=customXml/itemProps2.xml><?xml version="1.0" encoding="utf-8"?>
<ds:datastoreItem xmlns:ds="http://schemas.openxmlformats.org/officeDocument/2006/customXml" ds:itemID="{6E5A4A84-1292-421F-96A9-341AEB1DE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D4857A-DAF0-4B27-8305-2C4C9694E27D}">
  <ds:schemaRefs>
    <ds:schemaRef ds:uri="1d2e6339-9963-4444-b0f2-be5dad007de0"/>
    <ds:schemaRef ds:uri="http://purl.org/dc/terms/"/>
    <ds:schemaRef ds:uri="28b91107-4a81-451c-84f7-f52706813e27"/>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28610</TotalTime>
  <Words>1643</Words>
  <Application>Microsoft Macintosh PowerPoint</Application>
  <PresentationFormat>Widescreen</PresentationFormat>
  <Paragraphs>343</Paragraphs>
  <Slides>44</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-apple-system</vt:lpstr>
      <vt:lpstr>Adelle W01 Regular</vt:lpstr>
      <vt:lpstr>Arial</vt:lpstr>
      <vt:lpstr>Arial</vt:lpstr>
      <vt:lpstr>Calibri</vt:lpstr>
      <vt:lpstr>Freight Sans</vt:lpstr>
      <vt:lpstr>Helvetica</vt:lpstr>
      <vt:lpstr>IBM Plex Sans</vt:lpstr>
      <vt:lpstr>Inter</vt:lpstr>
      <vt:lpstr>ui-sans-serif</vt:lpstr>
      <vt:lpstr>Office Theme</vt:lpstr>
      <vt:lpstr>Introduction to Machine Learning:  Session 1 </vt:lpstr>
      <vt:lpstr>Interaction</vt:lpstr>
      <vt:lpstr>Can you hear us?</vt:lpstr>
      <vt:lpstr>Troubleshooting audio problems</vt:lpstr>
      <vt:lpstr> Session 1: October 24th  </vt:lpstr>
      <vt:lpstr>Session 2: October 26th </vt:lpstr>
      <vt:lpstr>Session 3: November 2nd  </vt:lpstr>
      <vt:lpstr>What is Machine Learning ?</vt:lpstr>
      <vt:lpstr>Functions of a Machine Learning System </vt:lpstr>
      <vt:lpstr>Why is machine learning important?</vt:lpstr>
      <vt:lpstr>Why is machine learning important? </vt:lpstr>
      <vt:lpstr>Machine Learning vs Classic Statistics</vt:lpstr>
      <vt:lpstr>The ‘gray area’ </vt:lpstr>
      <vt:lpstr>Machine Learning Methods</vt:lpstr>
      <vt:lpstr>Model vs Algorithm?</vt:lpstr>
      <vt:lpstr>How does a Machine Learning Algorithm Work ?</vt:lpstr>
      <vt:lpstr>More about ‘models’</vt:lpstr>
      <vt:lpstr>What is Supervised Learning?</vt:lpstr>
      <vt:lpstr>Continued…</vt:lpstr>
      <vt:lpstr>Continued</vt:lpstr>
      <vt:lpstr>Supervised Algorithm Examples </vt:lpstr>
      <vt:lpstr>What is unsupervised learning?</vt:lpstr>
      <vt:lpstr>Unsupervised Algorithm Examples </vt:lpstr>
      <vt:lpstr>Other Machine Learning Methods </vt:lpstr>
      <vt:lpstr>7 Steps of Machine Learning </vt:lpstr>
      <vt:lpstr>Case Study:</vt:lpstr>
      <vt:lpstr>Step 1 – Gather data </vt:lpstr>
      <vt:lpstr>Step 2 – Prepare Data</vt:lpstr>
      <vt:lpstr>Step 3 – Choosing a Model  </vt:lpstr>
      <vt:lpstr>Step 4 – Training </vt:lpstr>
      <vt:lpstr>And again…</vt:lpstr>
      <vt:lpstr>Step 5 – Evaluation </vt:lpstr>
      <vt:lpstr>Step 6: Parameter Tuning </vt:lpstr>
      <vt:lpstr>Step 7 – Prediction </vt:lpstr>
      <vt:lpstr>Lets recap </vt:lpstr>
      <vt:lpstr>Let’s explore some other examples </vt:lpstr>
      <vt:lpstr>Q.1 What is the best model for ML?</vt:lpstr>
      <vt:lpstr>Q.2 What is the best model for ML?</vt:lpstr>
      <vt:lpstr>Q.3 What is the best model for ML?</vt:lpstr>
      <vt:lpstr>Round Off</vt:lpstr>
      <vt:lpstr>Any Questions…</vt:lpstr>
      <vt:lpstr>References</vt:lpstr>
      <vt:lpstr>Material for Tuesday the 1st  of November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Lemon, Fiona F</dc:creator>
  <cp:lastModifiedBy>Nadia Kennar</cp:lastModifiedBy>
  <cp:revision>13</cp:revision>
  <dcterms:created xsi:type="dcterms:W3CDTF">2021-06-22T11:46:42Z</dcterms:created>
  <dcterms:modified xsi:type="dcterms:W3CDTF">2022-10-25T12:01:42Z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